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  <p:sldMasterId id="2147483682" r:id="rId2"/>
  </p:sldMasterIdLst>
  <p:notesMasterIdLst>
    <p:notesMasterId r:id="rId33"/>
  </p:notesMasterIdLst>
  <p:sldIdLst>
    <p:sldId id="274" r:id="rId3"/>
    <p:sldId id="353" r:id="rId4"/>
    <p:sldId id="354" r:id="rId5"/>
    <p:sldId id="355" r:id="rId6"/>
    <p:sldId id="356" r:id="rId7"/>
    <p:sldId id="314" r:id="rId8"/>
    <p:sldId id="315" r:id="rId9"/>
    <p:sldId id="316" r:id="rId10"/>
    <p:sldId id="317" r:id="rId11"/>
    <p:sldId id="318" r:id="rId12"/>
    <p:sldId id="319" r:id="rId13"/>
    <p:sldId id="320" r:id="rId14"/>
    <p:sldId id="321" r:id="rId15"/>
    <p:sldId id="323" r:id="rId16"/>
    <p:sldId id="364" r:id="rId17"/>
    <p:sldId id="324" r:id="rId18"/>
    <p:sldId id="325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37" r:id="rId27"/>
    <p:sldId id="367" r:id="rId28"/>
    <p:sldId id="369" r:id="rId29"/>
    <p:sldId id="368" r:id="rId30"/>
    <p:sldId id="334" r:id="rId31"/>
    <p:sldId id="366" r:id="rId3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5C2A26-1B1C-4E6B-BDA6-24B4B67D9911}" v="1" dt="2023-10-16T09:37:03.222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Style moyen 3 - Accentuation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Style moyen 4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Style moyen 4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Style moyen 4 - Accentuatio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53"/>
  </p:normalViewPr>
  <p:slideViewPr>
    <p:cSldViewPr>
      <p:cViewPr varScale="1">
        <p:scale>
          <a:sx n="59" d="100"/>
          <a:sy n="59" d="100"/>
        </p:scale>
        <p:origin x="1632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5/10/relationships/revisionInfo" Target="revisionInfo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if Muhammad" userId="6b0af2cb-2f76-400b-94d9-178b55ef4f85" providerId="ADAL" clId="{E35C2A26-1B1C-4E6B-BDA6-24B4B67D9911}"/>
    <pc:docChg chg="delSld modSld">
      <pc:chgData name="Asif Muhammad" userId="6b0af2cb-2f76-400b-94d9-178b55ef4f85" providerId="ADAL" clId="{E35C2A26-1B1C-4E6B-BDA6-24B4B67D9911}" dt="2023-10-16T03:56:03.924" v="22" actId="47"/>
      <pc:docMkLst>
        <pc:docMk/>
      </pc:docMkLst>
      <pc:sldChg chg="modSp mod">
        <pc:chgData name="Asif Muhammad" userId="6b0af2cb-2f76-400b-94d9-178b55ef4f85" providerId="ADAL" clId="{E35C2A26-1B1C-4E6B-BDA6-24B4B67D9911}" dt="2023-10-16T03:55:36.213" v="21" actId="6549"/>
        <pc:sldMkLst>
          <pc:docMk/>
          <pc:sldMk cId="0" sldId="274"/>
        </pc:sldMkLst>
        <pc:spChg chg="mod">
          <ac:chgData name="Asif Muhammad" userId="6b0af2cb-2f76-400b-94d9-178b55ef4f85" providerId="ADAL" clId="{E35C2A26-1B1C-4E6B-BDA6-24B4B67D9911}" dt="2023-10-16T03:55:36.213" v="21" actId="6549"/>
          <ac:spMkLst>
            <pc:docMk/>
            <pc:sldMk cId="0" sldId="274"/>
            <ac:spMk id="72706" creationId="{E8289723-B6F9-BE64-9FC7-E04C1635045F}"/>
          </ac:spMkLst>
        </pc:spChg>
      </pc:sldChg>
      <pc:sldChg chg="del">
        <pc:chgData name="Asif Muhammad" userId="6b0af2cb-2f76-400b-94d9-178b55ef4f85" providerId="ADAL" clId="{E35C2A26-1B1C-4E6B-BDA6-24B4B67D9911}" dt="2023-10-16T03:56:03.924" v="22" actId="47"/>
        <pc:sldMkLst>
          <pc:docMk/>
          <pc:sldMk cId="0" sldId="36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B72CAD05-D340-29FD-6A38-437BF2C2829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5A9612A2-8FFA-8E41-7717-63312F038E0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33B02BD7-CDFE-DF31-9DE5-A784DA14BF5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3" name="Rectangle 5">
            <a:extLst>
              <a:ext uri="{FF2B5EF4-FFF2-40B4-BE49-F238E27FC236}">
                <a16:creationId xmlns:a16="http://schemas.microsoft.com/office/drawing/2014/main" id="{CB0737DA-9C37-5E7F-89B3-F80DE550002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3254" name="Rectangle 6">
            <a:extLst>
              <a:ext uri="{FF2B5EF4-FFF2-40B4-BE49-F238E27FC236}">
                <a16:creationId xmlns:a16="http://schemas.microsoft.com/office/drawing/2014/main" id="{066DE6FC-EFC7-3089-3ADE-DC2866A42E3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5" name="Rectangle 7">
            <a:extLst>
              <a:ext uri="{FF2B5EF4-FFF2-40B4-BE49-F238E27FC236}">
                <a16:creationId xmlns:a16="http://schemas.microsoft.com/office/drawing/2014/main" id="{83C13B26-C334-2641-DA6C-F558056339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FF1AF15F-1FAC-40AA-A1FF-90135C24AA5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F27A8707-CF51-4988-4C84-B53EA5CA25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88FAB45-3961-490A-80D1-816ED5EF1871}" type="slidenum">
              <a:rPr lang="en-US" altLang="en-US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778A492E-E6CA-C3AC-ADDA-A250304219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C7EB82DD-8501-50A7-5D2B-6D7DF7230B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fr-FR"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Google Shape;558;g36e91fd57_0713:notes">
            <a:extLst>
              <a:ext uri="{FF2B5EF4-FFF2-40B4-BE49-F238E27FC236}">
                <a16:creationId xmlns:a16="http://schemas.microsoft.com/office/drawing/2014/main" id="{6AC1F308-D502-B6DE-E787-818936FE467F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  <p:sp>
        <p:nvSpPr>
          <p:cNvPr id="35842" name="Google Shape;559;g36e91fd57_0713:notes">
            <a:extLst>
              <a:ext uri="{FF2B5EF4-FFF2-40B4-BE49-F238E27FC236}">
                <a16:creationId xmlns:a16="http://schemas.microsoft.com/office/drawing/2014/main" id="{350A98D8-B7CD-E440-94E5-277CBA05B5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Google Shape;568;g36e91fd57_0766:notes">
            <a:extLst>
              <a:ext uri="{FF2B5EF4-FFF2-40B4-BE49-F238E27FC236}">
                <a16:creationId xmlns:a16="http://schemas.microsoft.com/office/drawing/2014/main" id="{79636EA4-C813-D600-242E-A03FA0EB5BF1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  <p:sp>
        <p:nvSpPr>
          <p:cNvPr id="37890" name="Google Shape;569;g36e91fd57_0766:notes">
            <a:extLst>
              <a:ext uri="{FF2B5EF4-FFF2-40B4-BE49-F238E27FC236}">
                <a16:creationId xmlns:a16="http://schemas.microsoft.com/office/drawing/2014/main" id="{297902DF-B3A6-7A4F-1060-545DEB7D39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Google Shape;606;g36e91fd57_01009:notes">
            <a:extLst>
              <a:ext uri="{FF2B5EF4-FFF2-40B4-BE49-F238E27FC236}">
                <a16:creationId xmlns:a16="http://schemas.microsoft.com/office/drawing/2014/main" id="{9B8DE5E0-9C6D-1CA6-5541-8CE94F27A6EF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  <p:sp>
        <p:nvSpPr>
          <p:cNvPr id="39938" name="Google Shape;607;g36e91fd57_01009:notes">
            <a:extLst>
              <a:ext uri="{FF2B5EF4-FFF2-40B4-BE49-F238E27FC236}">
                <a16:creationId xmlns:a16="http://schemas.microsoft.com/office/drawing/2014/main" id="{D88A3020-3B45-2B02-9E20-A4903ACB43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Google Shape;613;g36e91fd57_0756:notes">
            <a:extLst>
              <a:ext uri="{FF2B5EF4-FFF2-40B4-BE49-F238E27FC236}">
                <a16:creationId xmlns:a16="http://schemas.microsoft.com/office/drawing/2014/main" id="{7E95AACD-54F0-A414-5260-E68917342DF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  <p:sp>
        <p:nvSpPr>
          <p:cNvPr id="41986" name="Google Shape;614;g36e91fd57_0756:notes">
            <a:extLst>
              <a:ext uri="{FF2B5EF4-FFF2-40B4-BE49-F238E27FC236}">
                <a16:creationId xmlns:a16="http://schemas.microsoft.com/office/drawing/2014/main" id="{BC4CBA34-6F85-9E41-54E7-ADB98AB263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Google Shape;627;g36e91fd57_0648:notes">
            <a:extLst>
              <a:ext uri="{FF2B5EF4-FFF2-40B4-BE49-F238E27FC236}">
                <a16:creationId xmlns:a16="http://schemas.microsoft.com/office/drawing/2014/main" id="{920F8389-B55F-88A2-1844-2A77F4DEAED0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  <p:sp>
        <p:nvSpPr>
          <p:cNvPr id="44034" name="Google Shape;628;g36e91fd57_0648:notes">
            <a:extLst>
              <a:ext uri="{FF2B5EF4-FFF2-40B4-BE49-F238E27FC236}">
                <a16:creationId xmlns:a16="http://schemas.microsoft.com/office/drawing/2014/main" id="{A822B9A9-0C85-FC99-DBFC-AF5B58DE8A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Google Shape;627;g36e91fd57_0648:notes">
            <a:extLst>
              <a:ext uri="{FF2B5EF4-FFF2-40B4-BE49-F238E27FC236}">
                <a16:creationId xmlns:a16="http://schemas.microsoft.com/office/drawing/2014/main" id="{8AB47471-D412-1BD0-4C74-A9B70A8302E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  <p:sp>
        <p:nvSpPr>
          <p:cNvPr id="46082" name="Google Shape;628;g36e91fd57_0648:notes">
            <a:extLst>
              <a:ext uri="{FF2B5EF4-FFF2-40B4-BE49-F238E27FC236}">
                <a16:creationId xmlns:a16="http://schemas.microsoft.com/office/drawing/2014/main" id="{FC9916F1-E3EF-9BD3-6326-441BA90C21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Google Shape;633;g36e91fd57_0643:notes">
            <a:extLst>
              <a:ext uri="{FF2B5EF4-FFF2-40B4-BE49-F238E27FC236}">
                <a16:creationId xmlns:a16="http://schemas.microsoft.com/office/drawing/2014/main" id="{ABC13275-BD8B-60AA-110F-A74D09C7780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  <p:sp>
        <p:nvSpPr>
          <p:cNvPr id="48130" name="Google Shape;634;g36e91fd57_0643:notes">
            <a:extLst>
              <a:ext uri="{FF2B5EF4-FFF2-40B4-BE49-F238E27FC236}">
                <a16:creationId xmlns:a16="http://schemas.microsoft.com/office/drawing/2014/main" id="{98ED8703-B601-719A-CA7E-2E41765168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Google Shape;639;g36e91fd57_01019:notes">
            <a:extLst>
              <a:ext uri="{FF2B5EF4-FFF2-40B4-BE49-F238E27FC236}">
                <a16:creationId xmlns:a16="http://schemas.microsoft.com/office/drawing/2014/main" id="{75AB3175-48D3-E524-EDF1-5EFDDB90309F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  <p:sp>
        <p:nvSpPr>
          <p:cNvPr id="50178" name="Google Shape;640;g36e91fd57_01019:notes">
            <a:extLst>
              <a:ext uri="{FF2B5EF4-FFF2-40B4-BE49-F238E27FC236}">
                <a16:creationId xmlns:a16="http://schemas.microsoft.com/office/drawing/2014/main" id="{A218545C-F817-D52C-B9E9-B376AC262C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Google Shape;653;g36e91fd57_0522:notes">
            <a:extLst>
              <a:ext uri="{FF2B5EF4-FFF2-40B4-BE49-F238E27FC236}">
                <a16:creationId xmlns:a16="http://schemas.microsoft.com/office/drawing/2014/main" id="{BAD848D5-0A5D-138A-AA0A-E87122BD4E3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  <p:sp>
        <p:nvSpPr>
          <p:cNvPr id="52226" name="Google Shape;654;g36e91fd57_0522:notes">
            <a:extLst>
              <a:ext uri="{FF2B5EF4-FFF2-40B4-BE49-F238E27FC236}">
                <a16:creationId xmlns:a16="http://schemas.microsoft.com/office/drawing/2014/main" id="{2F687CC7-3C49-5A4E-6056-827353875F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Also called </a:t>
            </a:r>
            <a:r>
              <a:rPr lang="en-US" altLang="fr-FR">
                <a:latin typeface="Arial" panose="020B0604020202020204" pitchFamily="34" charset="0"/>
                <a:ea typeface="ＭＳ Ｐゴシック" panose="020B0600070205080204" pitchFamily="34" charset="-128"/>
              </a:rPr>
              <a:t>“</a:t>
            </a: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lightweight nodes</a:t>
            </a:r>
            <a:r>
              <a:rPr lang="en-US" altLang="fr-FR">
                <a:latin typeface="Arial" panose="020B0604020202020204" pitchFamily="34" charset="0"/>
                <a:ea typeface="ＭＳ Ｐゴシック" panose="020B0600070205080204" pitchFamily="34" charset="-128"/>
              </a:rPr>
              <a:t>”</a:t>
            </a:r>
            <a:endParaRPr lang="fr-FR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Google Shape;659;g36ed44a44_7137:notes">
            <a:extLst>
              <a:ext uri="{FF2B5EF4-FFF2-40B4-BE49-F238E27FC236}">
                <a16:creationId xmlns:a16="http://schemas.microsoft.com/office/drawing/2014/main" id="{A7723CE3-2105-DDE7-C53F-4B451009084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  <p:sp>
        <p:nvSpPr>
          <p:cNvPr id="54274" name="Google Shape;660;g36ed44a44_7137:notes">
            <a:extLst>
              <a:ext uri="{FF2B5EF4-FFF2-40B4-BE49-F238E27FC236}">
                <a16:creationId xmlns:a16="http://schemas.microsoft.com/office/drawing/2014/main" id="{51C17E58-7126-1485-92B5-C822E11127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Core Bitcoin == </a:t>
            </a:r>
            <a:r>
              <a:rPr lang="en-US" altLang="fr-FR">
                <a:latin typeface="Arial" panose="020B0604020202020204" pitchFamily="34" charset="0"/>
                <a:ea typeface="ＭＳ Ｐゴシック" panose="020B0600070205080204" pitchFamily="34" charset="-128"/>
              </a:rPr>
              <a:t>“</a:t>
            </a: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Satoshi </a:t>
            </a:r>
            <a:r>
              <a:rPr lang="en-US" altLang="fr-FR">
                <a:latin typeface="Arial" panose="020B0604020202020204" pitchFamily="34" charset="0"/>
                <a:ea typeface="ＭＳ Ｐゴシック" panose="020B0600070205080204" pitchFamily="34" charset="-128"/>
              </a:rPr>
              <a:t>“</a:t>
            </a: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client</a:t>
            </a:r>
            <a:endParaRPr lang="fr-FR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Original Satoshi client=historical only</a:t>
            </a:r>
            <a:endParaRPr lang="fr-FR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Google Shape;431;g36e91fd57_0969:notes">
            <a:extLst>
              <a:ext uri="{FF2B5EF4-FFF2-40B4-BE49-F238E27FC236}">
                <a16:creationId xmlns:a16="http://schemas.microsoft.com/office/drawing/2014/main" id="{77434747-A5A2-13B4-B242-9A9DE6D8D64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  <p:sp>
        <p:nvSpPr>
          <p:cNvPr id="19458" name="Google Shape;432;g36e91fd57_0969:notes">
            <a:extLst>
              <a:ext uri="{FF2B5EF4-FFF2-40B4-BE49-F238E27FC236}">
                <a16:creationId xmlns:a16="http://schemas.microsoft.com/office/drawing/2014/main" id="{17667A7B-9128-77B8-B880-A8FE6DF7EF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Google Shape;665;g36e91fd57_0136:notes">
            <a:extLst>
              <a:ext uri="{FF2B5EF4-FFF2-40B4-BE49-F238E27FC236}">
                <a16:creationId xmlns:a16="http://schemas.microsoft.com/office/drawing/2014/main" id="{222E3AD5-EDD2-B9F2-E024-D7A47308D2A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cap="flat">
            <a:round/>
            <a:headEnd type="none" w="sm" len="sm"/>
            <a:tailEnd type="none" w="sm" len="sm"/>
          </a:ln>
        </p:spPr>
      </p:sp>
      <p:sp>
        <p:nvSpPr>
          <p:cNvPr id="56322" name="Google Shape;666;g36e91fd57_0136:notes">
            <a:extLst>
              <a:ext uri="{FF2B5EF4-FFF2-40B4-BE49-F238E27FC236}">
                <a16:creationId xmlns:a16="http://schemas.microsoft.com/office/drawing/2014/main" id="{5EB0A15E-DC6A-5426-F1A2-2CB78B019A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pPr>
              <a:spcBef>
                <a:spcPct val="0"/>
              </a:spcBef>
            </a:pPr>
            <a:endParaRPr lang="en-US" altLang="en-US" sz="110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Google Shape;670;g36ed44a44_254:notes">
            <a:extLst>
              <a:ext uri="{FF2B5EF4-FFF2-40B4-BE49-F238E27FC236}">
                <a16:creationId xmlns:a16="http://schemas.microsoft.com/office/drawing/2014/main" id="{6C73AE0D-8BE4-A4E9-46E5-4E4165C17AAA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  <p:sp>
        <p:nvSpPr>
          <p:cNvPr id="58370" name="Google Shape;671;g36ed44a44_254:notes">
            <a:extLst>
              <a:ext uri="{FF2B5EF4-FFF2-40B4-BE49-F238E27FC236}">
                <a16:creationId xmlns:a16="http://schemas.microsoft.com/office/drawing/2014/main" id="{E2E6E49F-B3C6-0A96-EACD-CECEE1D49E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Google Shape;678;g36ed44a44_261:notes">
            <a:extLst>
              <a:ext uri="{FF2B5EF4-FFF2-40B4-BE49-F238E27FC236}">
                <a16:creationId xmlns:a16="http://schemas.microsoft.com/office/drawing/2014/main" id="{69D88912-B078-3D5A-92B2-062EC8675C5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  <p:sp>
        <p:nvSpPr>
          <p:cNvPr id="60418" name="Google Shape;679;g36ed44a44_261:notes">
            <a:extLst>
              <a:ext uri="{FF2B5EF4-FFF2-40B4-BE49-F238E27FC236}">
                <a16:creationId xmlns:a16="http://schemas.microsoft.com/office/drawing/2014/main" id="{417B129A-5EAC-4BA3-472C-7DD685422B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Google Shape;684;g36ed44a44_70:notes">
            <a:extLst>
              <a:ext uri="{FF2B5EF4-FFF2-40B4-BE49-F238E27FC236}">
                <a16:creationId xmlns:a16="http://schemas.microsoft.com/office/drawing/2014/main" id="{8DC0432C-0015-93A4-30AB-76C23C1CCEB1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  <p:sp>
        <p:nvSpPr>
          <p:cNvPr id="62466" name="Google Shape;685;g36ed44a44_70:notes">
            <a:extLst>
              <a:ext uri="{FF2B5EF4-FFF2-40B4-BE49-F238E27FC236}">
                <a16:creationId xmlns:a16="http://schemas.microsoft.com/office/drawing/2014/main" id="{EABB6BC5-E330-80D5-30C7-1473469898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Google Shape;690;g36ed44a44_75:notes">
            <a:extLst>
              <a:ext uri="{FF2B5EF4-FFF2-40B4-BE49-F238E27FC236}">
                <a16:creationId xmlns:a16="http://schemas.microsoft.com/office/drawing/2014/main" id="{48B1E817-00F8-D33B-D900-610CB3569E8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  <p:sp>
        <p:nvSpPr>
          <p:cNvPr id="64514" name="Google Shape;691;g36ed44a44_75:notes">
            <a:extLst>
              <a:ext uri="{FF2B5EF4-FFF2-40B4-BE49-F238E27FC236}">
                <a16:creationId xmlns:a16="http://schemas.microsoft.com/office/drawing/2014/main" id="{9A041426-BB93-997A-2CF0-899DE3454E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Google Shape;756;g36e91fd57_0530:notes">
            <a:extLst>
              <a:ext uri="{FF2B5EF4-FFF2-40B4-BE49-F238E27FC236}">
                <a16:creationId xmlns:a16="http://schemas.microsoft.com/office/drawing/2014/main" id="{D9AC9C47-D517-20C8-AC9B-880D701069A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  <p:sp>
        <p:nvSpPr>
          <p:cNvPr id="66562" name="Google Shape;757;g36e91fd57_0530:notes">
            <a:extLst>
              <a:ext uri="{FF2B5EF4-FFF2-40B4-BE49-F238E27FC236}">
                <a16:creationId xmlns:a16="http://schemas.microsoft.com/office/drawing/2014/main" id="{D8B9B6CD-E6E4-0321-8980-EEB59C6A23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Google Shape;735;g36e91fd57_0526:notes">
            <a:extLst>
              <a:ext uri="{FF2B5EF4-FFF2-40B4-BE49-F238E27FC236}">
                <a16:creationId xmlns:a16="http://schemas.microsoft.com/office/drawing/2014/main" id="{4C5C0876-1303-7690-CDBD-9D97C711525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  <p:sp>
        <p:nvSpPr>
          <p:cNvPr id="71682" name="Google Shape;736;g36e91fd57_0526:notes">
            <a:extLst>
              <a:ext uri="{FF2B5EF4-FFF2-40B4-BE49-F238E27FC236}">
                <a16:creationId xmlns:a16="http://schemas.microsoft.com/office/drawing/2014/main" id="{BDA9FC84-9A68-3C72-4210-F1FB05ACEF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Google Shape;441;g36e91fd57_0950:notes">
            <a:extLst>
              <a:ext uri="{FF2B5EF4-FFF2-40B4-BE49-F238E27FC236}">
                <a16:creationId xmlns:a16="http://schemas.microsoft.com/office/drawing/2014/main" id="{5B202A35-56E2-58DA-C5DF-82EE84150874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  <p:sp>
        <p:nvSpPr>
          <p:cNvPr id="21506" name="Google Shape;442;g36e91fd57_0950:notes">
            <a:extLst>
              <a:ext uri="{FF2B5EF4-FFF2-40B4-BE49-F238E27FC236}">
                <a16:creationId xmlns:a16="http://schemas.microsoft.com/office/drawing/2014/main" id="{83706769-20F0-4F38-DD3E-A695117A6B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Google Shape;455;g36ed44a44_238:notes">
            <a:extLst>
              <a:ext uri="{FF2B5EF4-FFF2-40B4-BE49-F238E27FC236}">
                <a16:creationId xmlns:a16="http://schemas.microsoft.com/office/drawing/2014/main" id="{FA0DF234-ED49-3CBD-34EF-7784B2FDFD3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  <p:sp>
        <p:nvSpPr>
          <p:cNvPr id="23554" name="Google Shape;456;g36ed44a44_238:notes">
            <a:extLst>
              <a:ext uri="{FF2B5EF4-FFF2-40B4-BE49-F238E27FC236}">
                <a16:creationId xmlns:a16="http://schemas.microsoft.com/office/drawing/2014/main" id="{513D6B27-6AB8-551D-BCE1-6F17FE0203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Google Shape;471;g36e91fd57_0299:notes">
            <a:extLst>
              <a:ext uri="{FF2B5EF4-FFF2-40B4-BE49-F238E27FC236}">
                <a16:creationId xmlns:a16="http://schemas.microsoft.com/office/drawing/2014/main" id="{ED8581FE-F1A6-E1C9-AEBF-780D48E83CDF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  <p:sp>
        <p:nvSpPr>
          <p:cNvPr id="25602" name="Google Shape;472;g36e91fd57_0299:notes">
            <a:extLst>
              <a:ext uri="{FF2B5EF4-FFF2-40B4-BE49-F238E27FC236}">
                <a16:creationId xmlns:a16="http://schemas.microsoft.com/office/drawing/2014/main" id="{EB0E1938-B5E3-0628-EC2A-7C532390EF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Google Shape;478;g36e91fd57_0128:notes">
            <a:extLst>
              <a:ext uri="{FF2B5EF4-FFF2-40B4-BE49-F238E27FC236}">
                <a16:creationId xmlns:a16="http://schemas.microsoft.com/office/drawing/2014/main" id="{E5828525-3581-29EF-76A6-91F3B1BEEB8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cap="flat">
            <a:round/>
            <a:headEnd type="none" w="sm" len="sm"/>
            <a:tailEnd type="none" w="sm" len="sm"/>
          </a:ln>
        </p:spPr>
      </p:sp>
      <p:sp>
        <p:nvSpPr>
          <p:cNvPr id="27650" name="Google Shape;479;g36e91fd57_0128:notes">
            <a:extLst>
              <a:ext uri="{FF2B5EF4-FFF2-40B4-BE49-F238E27FC236}">
                <a16:creationId xmlns:a16="http://schemas.microsoft.com/office/drawing/2014/main" id="{477D16F7-D881-A5D8-76C4-836F4FF4D9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pPr>
              <a:spcBef>
                <a:spcPct val="0"/>
              </a:spcBef>
            </a:pPr>
            <a:endParaRPr lang="en-US" altLang="en-US" sz="110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Google Shape;483;g36e91fd57_0589:notes">
            <a:extLst>
              <a:ext uri="{FF2B5EF4-FFF2-40B4-BE49-F238E27FC236}">
                <a16:creationId xmlns:a16="http://schemas.microsoft.com/office/drawing/2014/main" id="{8C240A97-52CD-D298-6086-E7BCB0036C0D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  <p:sp>
        <p:nvSpPr>
          <p:cNvPr id="29698" name="Google Shape;484;g36e91fd57_0589:notes">
            <a:extLst>
              <a:ext uri="{FF2B5EF4-FFF2-40B4-BE49-F238E27FC236}">
                <a16:creationId xmlns:a16="http://schemas.microsoft.com/office/drawing/2014/main" id="{67DC22A8-F4DA-A08B-0E36-2F404BEE8C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Google Shape;489;g36e91fd57_0484:notes">
            <a:extLst>
              <a:ext uri="{FF2B5EF4-FFF2-40B4-BE49-F238E27FC236}">
                <a16:creationId xmlns:a16="http://schemas.microsoft.com/office/drawing/2014/main" id="{F7484B82-7FE7-6DDA-4052-DA0C6731867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  <p:sp>
        <p:nvSpPr>
          <p:cNvPr id="31746" name="Google Shape;490;g36e91fd57_0484:notes">
            <a:extLst>
              <a:ext uri="{FF2B5EF4-FFF2-40B4-BE49-F238E27FC236}">
                <a16:creationId xmlns:a16="http://schemas.microsoft.com/office/drawing/2014/main" id="{529178F5-6AE8-085B-C911-05C532E68B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No geographic topology</a:t>
            </a:r>
          </a:p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Seed nodes</a:t>
            </a:r>
          </a:p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No formal way of leaving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Google Shape;522;g36e91fd57_0658:notes">
            <a:extLst>
              <a:ext uri="{FF2B5EF4-FFF2-40B4-BE49-F238E27FC236}">
                <a16:creationId xmlns:a16="http://schemas.microsoft.com/office/drawing/2014/main" id="{881A0B98-3807-55E0-CDE0-3CD1D6ED6EC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  <p:sp>
        <p:nvSpPr>
          <p:cNvPr id="33794" name="Google Shape;523;g36e91fd57_0658:notes">
            <a:extLst>
              <a:ext uri="{FF2B5EF4-FFF2-40B4-BE49-F238E27FC236}">
                <a16:creationId xmlns:a16="http://schemas.microsoft.com/office/drawing/2014/main" id="{EEED7F9E-E40F-1037-7A35-9621D5EE6B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Transactions are propagated in the </a:t>
            </a:r>
            <a:r>
              <a:rPr lang="en-US" altLang="fr-FR">
                <a:latin typeface="Arial" panose="020B0604020202020204" pitchFamily="34" charset="0"/>
                <a:ea typeface="ＭＳ Ｐゴシック" panose="020B0600070205080204" pitchFamily="34" charset="-128"/>
              </a:rPr>
              <a:t>“</a:t>
            </a: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pending transaction pool</a:t>
            </a:r>
            <a:r>
              <a:rPr lang="en-US" altLang="fr-FR">
                <a:latin typeface="Arial" panose="020B0604020202020204" pitchFamily="34" charset="0"/>
                <a:ea typeface="ＭＳ Ｐゴシック" panose="020B0600070205080204" pitchFamily="34" charset="-128"/>
              </a:rPr>
              <a:t>”</a:t>
            </a:r>
            <a:endParaRPr lang="fr-FR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34"/>
            <a:ext cx="7772400" cy="1470025"/>
          </a:xfrm>
        </p:spPr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ADDB03E-CAAE-8F51-4D87-ABDB08627CE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6553859-AB9A-5A38-7050-E1CDBCD22BB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914F3E8-1448-722F-CE97-87EC36EC3A1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89681D-3A5E-4D94-8B0A-082B6D62DE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5920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45F03B3-A558-8E87-456B-0246667B907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1B41C14-1FB8-CDAC-36FC-F972F015DE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CF3395B-C649-313B-41A9-7A3E16288E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E1FEC3D-0CAA-46D0-845E-500907FA4E9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5703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72250" y="533401"/>
            <a:ext cx="2114550" cy="5592763"/>
          </a:xfrm>
        </p:spPr>
        <p:txBody>
          <a:bodyPr vert="eaVert"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28600" y="533401"/>
            <a:ext cx="6191250" cy="559276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2D8BD9C-F891-9CB5-F2D0-1E257425E17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70DA62C-BE19-E7F8-16AC-A989CF80BE3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24B4170-8C76-BEB5-133F-CE95CA5C936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5F80E2-CD48-49A9-9DC4-0F389508A1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68073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spcFirstLastPara="1" lIns="91425" tIns="91425" rIns="91425" bIns="91425" anchor="b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457200" y="1600210"/>
            <a:ext cx="8229600" cy="4967575"/>
          </a:xfrm>
          <a:prstGeom prst="rect">
            <a:avLst/>
          </a:prstGeom>
        </p:spPr>
        <p:txBody>
          <a:bodyPr spcFirstLastPara="1" lIns="91425" tIns="91425" rIns="91425" bIns="91425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Font typeface="Wingdings" pitchFamily="2" charset="2"/>
              <a:buChar char="Ø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77182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2111125"/>
            <a:ext cx="7772400" cy="1546475"/>
          </a:xfrm>
          <a:prstGeom prst="rect">
            <a:avLst/>
          </a:prstGeom>
        </p:spPr>
        <p:txBody>
          <a:bodyPr spcFirstLastPara="1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85800" y="3786740"/>
            <a:ext cx="7772400" cy="1046317"/>
          </a:xfrm>
          <a:prstGeom prst="rect">
            <a:avLst/>
          </a:prstGeom>
        </p:spPr>
        <p:txBody>
          <a:bodyPr spcFirstLastPara="1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34568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spcFirstLastPara="1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457200" y="1600203"/>
            <a:ext cx="8229600" cy="4967575"/>
          </a:xfrm>
          <a:prstGeom prst="rect">
            <a:avLst/>
          </a:prstGeom>
        </p:spPr>
        <p:txBody>
          <a:bodyPr spcFirstLastPara="1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3377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spcFirstLastPara="1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57200" y="1600203"/>
            <a:ext cx="3994526" cy="4967575"/>
          </a:xfrm>
          <a:prstGeom prst="rect">
            <a:avLst/>
          </a:prstGeom>
        </p:spPr>
        <p:txBody>
          <a:bodyPr spcFirstLastPara="1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2"/>
          </p:nvPr>
        </p:nvSpPr>
        <p:spPr>
          <a:xfrm>
            <a:off x="4692274" y="1600203"/>
            <a:ext cx="3994526" cy="4967575"/>
          </a:xfrm>
          <a:prstGeom prst="rect">
            <a:avLst/>
          </a:prstGeom>
        </p:spPr>
        <p:txBody>
          <a:bodyPr spcFirstLastPara="1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8147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spcFirstLastPara="1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64295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body" idx="1"/>
          </p:nvPr>
        </p:nvSpPr>
        <p:spPr>
          <a:xfrm>
            <a:off x="457200" y="5875080"/>
            <a:ext cx="8229600" cy="692693"/>
          </a:xfrm>
          <a:prstGeom prst="rect">
            <a:avLst/>
          </a:prstGeom>
        </p:spPr>
        <p:txBody>
          <a:bodyPr spcFirstLastPara="1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27562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1700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B61A2AA-4CC5-1FA0-9960-8823AD55023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5D3417A-48E4-31D0-EE2A-A34F0E41B66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D23142A-5F18-1D39-30CE-395C7F60FB4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9EAFC5-BDF1-4477-ADEA-B14D00CE859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9983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8045158-BFD8-28AF-89C4-76BAB4C74AE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290BF17-CBD2-8844-2871-712145590F1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34205EA-DC01-9665-B603-BE76BE44D9B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CF13FA-B41C-4BAE-9D0F-53632B68A16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6909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DBB076-92EF-8AD8-C51B-4A70C44358C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AC9F92-E1B2-A58A-6EE5-4F5B28C52B4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7A9D9C-613C-8A3E-B11D-A866121A58C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68DF3F-8EBB-4F19-9982-E321C516BCF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8580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33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7CD565C-090B-C84C-845D-D7637306D8C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4D6F4AC2-4DB4-6BBF-4305-C7F5AC1436B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47A7112-7B57-78EF-8912-671C759CDD0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D196166-608F-4A8A-A670-5D42707C8E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840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94F6497-20BE-1AE8-EE11-44CAB5D3087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847CE77-B643-EA95-AD45-58A0C6DF6DF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04F7A87-820A-D849-9C87-A964EA5F98B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706579-912F-43F8-9D86-20E67C2AA43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8803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9D6239F-8220-6CC5-A2CE-D05F34C669D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75AE7769-F95C-8A66-E63E-760588F2362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6CB2B45-0D04-E4A3-940B-63D52EF737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AF307E-CF6F-4255-A52C-169597A34ED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0599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1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6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14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E24D84-4B4D-43F3-0B77-1F4A1B29B22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5F22C6-E26B-4100-52FD-93C934C7769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FAC618-F7C5-97B2-0EC8-4F4CFE86815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C5970E-7B55-4727-B50B-B2D7B884270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7346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46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BEF555-2AE3-900A-1D40-6186B899A7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7060F5-C92F-8434-0246-59E3C444D37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E66F61-75F4-1171-9B56-010F9C189FA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EEFF27-FE75-41D6-8754-756F1AB7FDE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3209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C540B56B-2F8C-730F-3286-DD63E562A5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762000"/>
            <a:ext cx="822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F071365C-7198-A719-00C3-84B990BD7E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76400"/>
            <a:ext cx="82296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4443B0AA-6BF7-398E-15DE-8088A106693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A74668F0-2273-4088-A84D-E132B26BFE4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E0AF79F8-88BC-9793-0BB7-F5480A500B4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AB466433-30C4-4A98-B89F-F23563FB88E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129" name="Text Box 9">
            <a:extLst>
              <a:ext uri="{FF2B5EF4-FFF2-40B4-BE49-F238E27FC236}">
                <a16:creationId xmlns:a16="http://schemas.microsoft.com/office/drawing/2014/main" id="{673215D4-6863-9B1F-2420-AAB279583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4000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95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en-US" sz="2000" b="1" dirty="0">
                <a:solidFill>
                  <a:srgbClr val="0D0D0D"/>
                </a:solidFill>
              </a:rPr>
              <a:t>Lecture 10 </a:t>
            </a:r>
            <a:r>
              <a:rPr lang="mr-IN" altLang="en-US" sz="2000" b="1" dirty="0">
                <a:solidFill>
                  <a:srgbClr val="0D0D0D"/>
                </a:solidFill>
              </a:rPr>
              <a:t>–</a:t>
            </a:r>
            <a:r>
              <a:rPr lang="en-US" altLang="en-US" sz="2000" b="1" dirty="0">
                <a:solidFill>
                  <a:srgbClr val="0D0D0D"/>
                </a:solidFill>
              </a:rPr>
              <a:t> Bitcoin blocks and P2P Network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  <p:sldLayoutId id="2147483972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6;p1">
            <a:extLst>
              <a:ext uri="{FF2B5EF4-FFF2-40B4-BE49-F238E27FC236}">
                <a16:creationId xmlns:a16="http://schemas.microsoft.com/office/drawing/2014/main" id="{9F2DB35C-54A3-675A-1417-33CF8BB1721C}"/>
              </a:ext>
            </a:extLst>
          </p:cNvPr>
          <p:cNvSpPr txBox="1"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fr-FR" altLang="en-US">
              <a:sym typeface="Arial" panose="020B0604020202020204" pitchFamily="34" charset="0"/>
            </a:endParaRPr>
          </a:p>
        </p:txBody>
      </p:sp>
      <p:sp>
        <p:nvSpPr>
          <p:cNvPr id="13315" name="Google Shape;7;p1">
            <a:extLst>
              <a:ext uri="{FF2B5EF4-FFF2-40B4-BE49-F238E27FC236}">
                <a16:creationId xmlns:a16="http://schemas.microsoft.com/office/drawing/2014/main" id="{14AD17B5-BBC3-1301-139D-6DA870B43A1C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96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fr-FR" altLang="en-US">
              <a:sym typeface="Arial" panose="020B0604020202020204" pitchFamily="34" charset="0"/>
            </a:endParaRPr>
          </a:p>
        </p:txBody>
      </p:sp>
      <p:sp>
        <p:nvSpPr>
          <p:cNvPr id="13316" name="Google Shape;8;p1">
            <a:extLst>
              <a:ext uri="{FF2B5EF4-FFF2-40B4-BE49-F238E27FC236}">
                <a16:creationId xmlns:a16="http://schemas.microsoft.com/office/drawing/2014/main" id="{6F0BDDBC-82A0-6EDB-EB3E-6874B8048B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4950" y="-3175"/>
            <a:ext cx="95250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lIns="91425" tIns="91425" rIns="91425" bIns="91425" anchor="ctr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>
                <a:srgbClr val="000000"/>
              </a:buClr>
              <a:buFont typeface="Arial" panose="020B0604020202020204" pitchFamily="34" charset="0"/>
              <a:buNone/>
              <a:defRPr/>
            </a:pPr>
            <a:endParaRPr lang="fr-FR" altLang="en-US" sz="1400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317" name="Google Shape;9;p1">
            <a:extLst>
              <a:ext uri="{FF2B5EF4-FFF2-40B4-BE49-F238E27FC236}">
                <a16:creationId xmlns:a16="http://schemas.microsoft.com/office/drawing/2014/main" id="{6A9EB36B-5FB0-660F-AC5F-FFA6A4E85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9700" y="0"/>
            <a:ext cx="9525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>
                <a:srgbClr val="000000"/>
              </a:buClr>
              <a:buFont typeface="Arial" panose="020B0604020202020204" pitchFamily="34" charset="0"/>
              <a:buNone/>
              <a:defRPr/>
            </a:pPr>
            <a:endParaRPr lang="fr-FR" altLang="en-US" sz="1400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966" r:id="rId1"/>
    <p:sldLayoutId id="2147483967" r:id="rId2"/>
    <p:sldLayoutId id="2147483968" r:id="rId3"/>
    <p:sldLayoutId id="2147483969" r:id="rId4"/>
    <p:sldLayoutId id="2147483970" r:id="rId5"/>
    <p:sldLayoutId id="2147483971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ＭＳ Ｐゴシック" charset="0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ＭＳ Ｐゴシック" charset="0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ＭＳ Ｐゴシック" charset="0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ＭＳ Ｐゴシック" charset="0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ＭＳ Ｐゴシック" charset="0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ＭＳ Ｐゴシック" charset="0"/>
          <a:cs typeface="Arial"/>
          <a:sym typeface="Arial" panose="020B0604020202020204" pitchFamily="34" charset="0"/>
        </a:defRPr>
      </a:lvl1pPr>
      <a:lvl2pPr marL="742950" lvl="1" indent="-28575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marL="1143000" lvl="2" indent="-2286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marL="1600200" lvl="3" indent="-2286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marL="2057400" lvl="4" indent="-2286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E8289723-B6F9-BE64-9FC7-E04C1635045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2568575"/>
            <a:ext cx="7772400" cy="1470025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dirty="0">
                <a:solidFill>
                  <a:srgbClr val="0000FF"/>
                </a:solidFill>
                <a:cs typeface="+mj-cs"/>
              </a:rPr>
              <a:t>Lecture 10 </a:t>
            </a:r>
            <a:br>
              <a:rPr lang="en-US" dirty="0">
                <a:solidFill>
                  <a:srgbClr val="0000FF"/>
                </a:solidFill>
                <a:cs typeface="+mj-cs"/>
              </a:rPr>
            </a:b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Bitcoin blocks and P2P Network</a:t>
            </a:r>
            <a:endParaRPr lang="en-US" dirty="0">
              <a:solidFill>
                <a:srgbClr val="0000FF"/>
              </a:solidFill>
              <a:cs typeface="+mj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E05297-F117-FE54-B85A-05D670DE3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9681D-3A5E-4D94-8B0A-082B6D62DEF0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Google Shape;561;p48">
            <a:extLst>
              <a:ext uri="{FF2B5EF4-FFF2-40B4-BE49-F238E27FC236}">
                <a16:creationId xmlns:a16="http://schemas.microsoft.com/office/drawing/2014/main" id="{604D1426-564A-D59D-4980-7E5BF72F4D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 sz="3200"/>
              <a:t>Should I relay a proposed transaction?</a:t>
            </a:r>
            <a:endParaRPr lang="fr-FR" altLang="en-US" sz="3200" i="1"/>
          </a:p>
        </p:txBody>
      </p:sp>
      <p:sp>
        <p:nvSpPr>
          <p:cNvPr id="34818" name="Google Shape;562;p48">
            <a:extLst>
              <a:ext uri="{FF2B5EF4-FFF2-40B4-BE49-F238E27FC236}">
                <a16:creationId xmlns:a16="http://schemas.microsoft.com/office/drawing/2014/main" id="{D3A1AB88-D3EB-6BF1-153B-93FA0ECD2AF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fr-FR" altLang="en-US" sz="2400"/>
              <a:t>Transaction valid with current block chain</a:t>
            </a:r>
          </a:p>
          <a:p>
            <a:endParaRPr lang="fr-FR" altLang="en-US" sz="2400"/>
          </a:p>
          <a:p>
            <a:pPr>
              <a:spcBef>
                <a:spcPct val="0"/>
              </a:spcBef>
            </a:pPr>
            <a:r>
              <a:rPr lang="fr-FR" altLang="en-US" sz="2400"/>
              <a:t>(default) script matches a whitelist</a:t>
            </a:r>
          </a:p>
          <a:p>
            <a:pPr lvl="1">
              <a:spcBef>
                <a:spcPct val="0"/>
              </a:spcBef>
            </a:pPr>
            <a:r>
              <a:rPr lang="fr-FR" altLang="en-US" sz="2000"/>
              <a:t>Avoid unusual scripts</a:t>
            </a:r>
          </a:p>
          <a:p>
            <a:pPr>
              <a:spcBef>
                <a:spcPct val="0"/>
              </a:spcBef>
            </a:pPr>
            <a:r>
              <a:rPr lang="fr-FR" altLang="en-US" sz="2400"/>
              <a:t>Haven</a:t>
            </a:r>
            <a:r>
              <a:rPr lang="fr-FR" altLang="fr-FR" sz="2400"/>
              <a:t>’</a:t>
            </a:r>
            <a:r>
              <a:rPr lang="fr-FR" altLang="en-US" sz="2400"/>
              <a:t>t seen before</a:t>
            </a:r>
          </a:p>
          <a:p>
            <a:pPr lvl="1">
              <a:spcBef>
                <a:spcPct val="0"/>
              </a:spcBef>
            </a:pPr>
            <a:r>
              <a:rPr lang="fr-FR" altLang="en-US" sz="2000"/>
              <a:t>Avoid infinite loops</a:t>
            </a:r>
          </a:p>
          <a:p>
            <a:pPr>
              <a:spcBef>
                <a:spcPct val="0"/>
              </a:spcBef>
            </a:pPr>
            <a:r>
              <a:rPr lang="fr-FR" altLang="en-US" sz="2400"/>
              <a:t>Doesn</a:t>
            </a:r>
            <a:r>
              <a:rPr lang="fr-FR" altLang="fr-FR" sz="2400"/>
              <a:t>’</a:t>
            </a:r>
            <a:r>
              <a:rPr lang="fr-FR" altLang="en-US" sz="2400"/>
              <a:t>t conflict with others I</a:t>
            </a:r>
            <a:r>
              <a:rPr lang="fr-FR" altLang="fr-FR" sz="2400"/>
              <a:t>’</a:t>
            </a:r>
            <a:r>
              <a:rPr lang="fr-FR" altLang="en-US" sz="2400"/>
              <a:t>ve relayed</a:t>
            </a:r>
          </a:p>
          <a:p>
            <a:pPr lvl="1">
              <a:spcBef>
                <a:spcPct val="0"/>
              </a:spcBef>
            </a:pPr>
            <a:r>
              <a:rPr lang="fr-FR" altLang="en-US" sz="2000"/>
              <a:t>Avoid double-spends</a:t>
            </a:r>
          </a:p>
          <a:p>
            <a:pPr>
              <a:buClr>
                <a:srgbClr val="000000"/>
              </a:buClr>
              <a:buFontTx/>
              <a:buNone/>
            </a:pPr>
            <a:endParaRPr lang="fr-FR" altLang="en-US" sz="2400"/>
          </a:p>
        </p:txBody>
      </p:sp>
      <p:cxnSp>
        <p:nvCxnSpPr>
          <p:cNvPr id="563" name="Google Shape;563;p48">
            <a:extLst>
              <a:ext uri="{FF2B5EF4-FFF2-40B4-BE49-F238E27FC236}">
                <a16:creationId xmlns:a16="http://schemas.microsoft.com/office/drawing/2014/main" id="{9FC16D30-5707-90DC-CEE3-544D6DDCAA13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886200" y="3048000"/>
            <a:ext cx="1676400" cy="152400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4" name="Google Shape;564;p48">
            <a:extLst>
              <a:ext uri="{FF2B5EF4-FFF2-40B4-BE49-F238E27FC236}">
                <a16:creationId xmlns:a16="http://schemas.microsoft.com/office/drawing/2014/main" id="{D7D6A93F-9A89-D132-B277-7A0FEA3D761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581400" y="3552825"/>
            <a:ext cx="1987550" cy="257175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5" name="Google Shape;565;p48">
            <a:extLst>
              <a:ext uri="{FF2B5EF4-FFF2-40B4-BE49-F238E27FC236}">
                <a16:creationId xmlns:a16="http://schemas.microsoft.com/office/drawing/2014/main" id="{5FF2BC56-B941-F333-1CE8-BB834500AC6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810000" y="3810000"/>
            <a:ext cx="1752600" cy="685800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66" name="Google Shape;566;p48">
            <a:extLst>
              <a:ext uri="{FF2B5EF4-FFF2-40B4-BE49-F238E27FC236}">
                <a16:creationId xmlns:a16="http://schemas.microsoft.com/office/drawing/2014/main" id="{96DCF9A0-B0DA-886D-5938-F2B34332E6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3054350"/>
            <a:ext cx="3322638" cy="908050"/>
          </a:xfrm>
          <a:prstGeom prst="rect">
            <a:avLst/>
          </a:prstGeom>
          <a:solidFill>
            <a:srgbClr val="00FF00"/>
          </a:solidFill>
          <a:ln w="9525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800"/>
              <a:t>Sanity checks only...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800"/>
              <a:t>Some nodes may ignore them!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40D5CC-5065-2C40-57A4-67476057E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EAFC5-BDF1-4477-ADEA-B14D00CE8597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Google Shape;571;p49">
            <a:extLst>
              <a:ext uri="{FF2B5EF4-FFF2-40B4-BE49-F238E27FC236}">
                <a16:creationId xmlns:a16="http://schemas.microsoft.com/office/drawing/2014/main" id="{FBD58D3C-B098-2E6A-D38B-7B5750C0BA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SzTx/>
            </a:pPr>
            <a:r>
              <a:rPr lang="fr-FR" altLang="en-US"/>
              <a:t>Nodes may differ on transaction pool </a:t>
            </a:r>
            <a:endParaRPr lang="fr-FR" altLang="en-US" i="1"/>
          </a:p>
        </p:txBody>
      </p:sp>
      <p:sp>
        <p:nvSpPr>
          <p:cNvPr id="36866" name="Google Shape;572;p49">
            <a:extLst>
              <a:ext uri="{FF2B5EF4-FFF2-40B4-BE49-F238E27FC236}">
                <a16:creationId xmlns:a16="http://schemas.microsoft.com/office/drawing/2014/main" id="{4191B56B-1853-6014-09E8-D3B924034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9713" y="1754188"/>
            <a:ext cx="725487" cy="1019175"/>
          </a:xfrm>
          <a:prstGeom prst="can">
            <a:avLst>
              <a:gd name="adj" fmla="val 25066"/>
            </a:avLst>
          </a:prstGeom>
          <a:solidFill>
            <a:schemeClr val="bg2"/>
          </a:solidFill>
          <a:ln w="1905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en-US" sz="2800"/>
              <a:t>1</a:t>
            </a:r>
          </a:p>
        </p:txBody>
      </p:sp>
      <p:sp>
        <p:nvSpPr>
          <p:cNvPr id="36867" name="Google Shape;573;p49">
            <a:extLst>
              <a:ext uri="{FF2B5EF4-FFF2-40B4-BE49-F238E27FC236}">
                <a16:creationId xmlns:a16="http://schemas.microsoft.com/office/drawing/2014/main" id="{991D1729-4E02-72D6-5185-7D1B0D084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250" y="4270375"/>
            <a:ext cx="727075" cy="1019175"/>
          </a:xfrm>
          <a:prstGeom prst="can">
            <a:avLst>
              <a:gd name="adj" fmla="val 25011"/>
            </a:avLst>
          </a:prstGeom>
          <a:solidFill>
            <a:schemeClr val="bg2"/>
          </a:solidFill>
          <a:ln w="1905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en-US" sz="2800"/>
              <a:t>6</a:t>
            </a:r>
          </a:p>
        </p:txBody>
      </p:sp>
      <p:sp>
        <p:nvSpPr>
          <p:cNvPr id="36868" name="Google Shape;574;p49">
            <a:extLst>
              <a:ext uri="{FF2B5EF4-FFF2-40B4-BE49-F238E27FC236}">
                <a16:creationId xmlns:a16="http://schemas.microsoft.com/office/drawing/2014/main" id="{E8D662F3-70D7-24A9-DD94-7A29FE0E6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788" y="5532438"/>
            <a:ext cx="727075" cy="1017587"/>
          </a:xfrm>
          <a:prstGeom prst="can">
            <a:avLst>
              <a:gd name="adj" fmla="val 24972"/>
            </a:avLst>
          </a:prstGeom>
          <a:solidFill>
            <a:schemeClr val="bg2"/>
          </a:solidFill>
          <a:ln w="1905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en-US" sz="2800"/>
              <a:t>4</a:t>
            </a:r>
          </a:p>
        </p:txBody>
      </p:sp>
      <p:sp>
        <p:nvSpPr>
          <p:cNvPr id="36869" name="Google Shape;575;p49">
            <a:extLst>
              <a:ext uri="{FF2B5EF4-FFF2-40B4-BE49-F238E27FC236}">
                <a16:creationId xmlns:a16="http://schemas.microsoft.com/office/drawing/2014/main" id="{B7A1A0C2-AB90-2C9C-7031-E17DBD00A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2408238"/>
            <a:ext cx="727075" cy="1017587"/>
          </a:xfrm>
          <a:prstGeom prst="can">
            <a:avLst>
              <a:gd name="adj" fmla="val 24972"/>
            </a:avLst>
          </a:prstGeom>
          <a:solidFill>
            <a:schemeClr val="bg2"/>
          </a:solidFill>
          <a:ln w="1905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en-US" sz="2800"/>
              <a:t>7</a:t>
            </a:r>
          </a:p>
        </p:txBody>
      </p:sp>
      <p:sp>
        <p:nvSpPr>
          <p:cNvPr id="36870" name="Google Shape;576;p49">
            <a:extLst>
              <a:ext uri="{FF2B5EF4-FFF2-40B4-BE49-F238E27FC236}">
                <a16:creationId xmlns:a16="http://schemas.microsoft.com/office/drawing/2014/main" id="{07E0671B-8F70-DDD3-9931-F1467A297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2625" y="4075113"/>
            <a:ext cx="727075" cy="1017587"/>
          </a:xfrm>
          <a:prstGeom prst="can">
            <a:avLst>
              <a:gd name="adj" fmla="val 24972"/>
            </a:avLst>
          </a:prstGeom>
          <a:solidFill>
            <a:schemeClr val="bg2"/>
          </a:solidFill>
          <a:ln w="1905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en-US" sz="2800"/>
              <a:t>3</a:t>
            </a:r>
          </a:p>
        </p:txBody>
      </p:sp>
      <p:sp>
        <p:nvSpPr>
          <p:cNvPr id="36871" name="Google Shape;577;p49">
            <a:extLst>
              <a:ext uri="{FF2B5EF4-FFF2-40B4-BE49-F238E27FC236}">
                <a16:creationId xmlns:a16="http://schemas.microsoft.com/office/drawing/2014/main" id="{08FEBE30-2CE3-487A-0956-C20FBD3AE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0125" y="1562100"/>
            <a:ext cx="727075" cy="1019175"/>
          </a:xfrm>
          <a:prstGeom prst="can">
            <a:avLst>
              <a:gd name="adj" fmla="val 25011"/>
            </a:avLst>
          </a:prstGeom>
          <a:solidFill>
            <a:schemeClr val="bg2"/>
          </a:solidFill>
          <a:ln w="1905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en-US" sz="2800"/>
              <a:t>5</a:t>
            </a:r>
          </a:p>
        </p:txBody>
      </p:sp>
      <p:sp>
        <p:nvSpPr>
          <p:cNvPr id="36872" name="Google Shape;578;p49">
            <a:extLst>
              <a:ext uri="{FF2B5EF4-FFF2-40B4-BE49-F238E27FC236}">
                <a16:creationId xmlns:a16="http://schemas.microsoft.com/office/drawing/2014/main" id="{0B6D3B31-08B3-836F-2410-8CB50DAA18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5300" y="4513263"/>
            <a:ext cx="727075" cy="1019175"/>
          </a:xfrm>
          <a:prstGeom prst="can">
            <a:avLst>
              <a:gd name="adj" fmla="val 25011"/>
            </a:avLst>
          </a:prstGeom>
          <a:solidFill>
            <a:schemeClr val="bg2"/>
          </a:solidFill>
          <a:ln w="1905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en-US" sz="2800"/>
              <a:t>2</a:t>
            </a:r>
          </a:p>
        </p:txBody>
      </p:sp>
      <p:cxnSp>
        <p:nvCxnSpPr>
          <p:cNvPr id="36873" name="Google Shape;579;p49">
            <a:extLst>
              <a:ext uri="{FF2B5EF4-FFF2-40B4-BE49-F238E27FC236}">
                <a16:creationId xmlns:a16="http://schemas.microsoft.com/office/drawing/2014/main" id="{2AE873F1-0D9B-3E8C-1FD9-537F98A840C2}"/>
              </a:ext>
            </a:extLst>
          </p:cNvPr>
          <p:cNvCxnSpPr>
            <a:cxnSpLocks noChangeShapeType="1"/>
            <a:stCxn id="36866" idx="3"/>
            <a:endCxn id="36867" idx="1"/>
          </p:cNvCxnSpPr>
          <p:nvPr/>
        </p:nvCxnSpPr>
        <p:spPr bwMode="auto">
          <a:xfrm flipH="1">
            <a:off x="1220788" y="2773363"/>
            <a:ext cx="650875" cy="1497012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74" name="Google Shape;580;p49">
            <a:extLst>
              <a:ext uri="{FF2B5EF4-FFF2-40B4-BE49-F238E27FC236}">
                <a16:creationId xmlns:a16="http://schemas.microsoft.com/office/drawing/2014/main" id="{04D8535E-791A-C7E8-01CB-44ED5CBAD041}"/>
              </a:ext>
            </a:extLst>
          </p:cNvPr>
          <p:cNvCxnSpPr>
            <a:cxnSpLocks noChangeShapeType="1"/>
            <a:stCxn id="36871" idx="2"/>
            <a:endCxn id="36866" idx="4"/>
          </p:cNvCxnSpPr>
          <p:nvPr/>
        </p:nvCxnSpPr>
        <p:spPr bwMode="auto">
          <a:xfrm flipH="1">
            <a:off x="2235200" y="2071688"/>
            <a:ext cx="2574925" cy="192087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75" name="Google Shape;581;p49">
            <a:extLst>
              <a:ext uri="{FF2B5EF4-FFF2-40B4-BE49-F238E27FC236}">
                <a16:creationId xmlns:a16="http://schemas.microsoft.com/office/drawing/2014/main" id="{49665657-87B4-2432-ECDA-5A3C822C0310}"/>
              </a:ext>
            </a:extLst>
          </p:cNvPr>
          <p:cNvCxnSpPr>
            <a:cxnSpLocks noChangeShapeType="1"/>
            <a:stCxn id="36870" idx="2"/>
          </p:cNvCxnSpPr>
          <p:nvPr/>
        </p:nvCxnSpPr>
        <p:spPr bwMode="auto">
          <a:xfrm flipH="1">
            <a:off x="1584325" y="4583113"/>
            <a:ext cx="2908300" cy="134937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76" name="Google Shape;582;p49">
            <a:extLst>
              <a:ext uri="{FF2B5EF4-FFF2-40B4-BE49-F238E27FC236}">
                <a16:creationId xmlns:a16="http://schemas.microsoft.com/office/drawing/2014/main" id="{A4FF4422-37F6-16BF-3475-1FAA6C096CE8}"/>
              </a:ext>
            </a:extLst>
          </p:cNvPr>
          <p:cNvCxnSpPr>
            <a:cxnSpLocks noChangeShapeType="1"/>
            <a:stCxn id="36869" idx="2"/>
            <a:endCxn id="36870" idx="4"/>
          </p:cNvCxnSpPr>
          <p:nvPr/>
        </p:nvCxnSpPr>
        <p:spPr bwMode="auto">
          <a:xfrm flipH="1">
            <a:off x="5219700" y="2916238"/>
            <a:ext cx="1333500" cy="1666875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77" name="Google Shape;583;p49">
            <a:extLst>
              <a:ext uri="{FF2B5EF4-FFF2-40B4-BE49-F238E27FC236}">
                <a16:creationId xmlns:a16="http://schemas.microsoft.com/office/drawing/2014/main" id="{CA3584BF-C914-991B-0537-27FF34C57DFA}"/>
              </a:ext>
            </a:extLst>
          </p:cNvPr>
          <p:cNvCxnSpPr>
            <a:cxnSpLocks noChangeShapeType="1"/>
            <a:stCxn id="36869" idx="2"/>
            <a:endCxn id="36871" idx="4"/>
          </p:cNvCxnSpPr>
          <p:nvPr/>
        </p:nvCxnSpPr>
        <p:spPr bwMode="auto">
          <a:xfrm rot="10800000">
            <a:off x="5537200" y="2071688"/>
            <a:ext cx="1016000" cy="844550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78" name="Google Shape;584;p49">
            <a:extLst>
              <a:ext uri="{FF2B5EF4-FFF2-40B4-BE49-F238E27FC236}">
                <a16:creationId xmlns:a16="http://schemas.microsoft.com/office/drawing/2014/main" id="{2D770F48-ECBE-08AE-53CD-20EE99EADCD7}"/>
              </a:ext>
            </a:extLst>
          </p:cNvPr>
          <p:cNvCxnSpPr>
            <a:cxnSpLocks noChangeShapeType="1"/>
            <a:stCxn id="36870" idx="3"/>
          </p:cNvCxnSpPr>
          <p:nvPr/>
        </p:nvCxnSpPr>
        <p:spPr bwMode="auto">
          <a:xfrm flipH="1">
            <a:off x="3514725" y="5092700"/>
            <a:ext cx="1341438" cy="563563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79" name="Google Shape;585;p49">
            <a:extLst>
              <a:ext uri="{FF2B5EF4-FFF2-40B4-BE49-F238E27FC236}">
                <a16:creationId xmlns:a16="http://schemas.microsoft.com/office/drawing/2014/main" id="{4877A4A0-8A26-02BF-AA7B-3DFEB10F6E75}"/>
              </a:ext>
            </a:extLst>
          </p:cNvPr>
          <p:cNvCxnSpPr>
            <a:cxnSpLocks noChangeShapeType="1"/>
            <a:stCxn id="36872" idx="1"/>
          </p:cNvCxnSpPr>
          <p:nvPr/>
        </p:nvCxnSpPr>
        <p:spPr bwMode="auto">
          <a:xfrm rot="10800000">
            <a:off x="6956425" y="3425825"/>
            <a:ext cx="252413" cy="1087438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80" name="Google Shape;586;p49">
            <a:extLst>
              <a:ext uri="{FF2B5EF4-FFF2-40B4-BE49-F238E27FC236}">
                <a16:creationId xmlns:a16="http://schemas.microsoft.com/office/drawing/2014/main" id="{31D7AD7C-0CB8-7A9F-CF6B-9D531CBC6697}"/>
              </a:ext>
            </a:extLst>
          </p:cNvPr>
          <p:cNvCxnSpPr>
            <a:cxnSpLocks noChangeShapeType="1"/>
            <a:stCxn id="36872" idx="2"/>
            <a:endCxn id="36868" idx="4"/>
          </p:cNvCxnSpPr>
          <p:nvPr/>
        </p:nvCxnSpPr>
        <p:spPr bwMode="auto">
          <a:xfrm flipH="1">
            <a:off x="3598863" y="5022850"/>
            <a:ext cx="3246437" cy="1019175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881" name="Google Shape;587;p49">
            <a:extLst>
              <a:ext uri="{FF2B5EF4-FFF2-40B4-BE49-F238E27FC236}">
                <a16:creationId xmlns:a16="http://schemas.microsoft.com/office/drawing/2014/main" id="{D9CB2778-502C-E373-EBD8-47620E4AD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7650" y="2914650"/>
            <a:ext cx="727075" cy="1017588"/>
          </a:xfrm>
          <a:prstGeom prst="can">
            <a:avLst>
              <a:gd name="adj" fmla="val 24972"/>
            </a:avLst>
          </a:prstGeom>
          <a:solidFill>
            <a:srgbClr val="CCCCCC"/>
          </a:solidFill>
          <a:ln w="1905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en-US" sz="2800"/>
              <a:t>8</a:t>
            </a:r>
          </a:p>
        </p:txBody>
      </p:sp>
      <p:cxnSp>
        <p:nvCxnSpPr>
          <p:cNvPr id="36882" name="Google Shape;588;p49">
            <a:extLst>
              <a:ext uri="{FF2B5EF4-FFF2-40B4-BE49-F238E27FC236}">
                <a16:creationId xmlns:a16="http://schemas.microsoft.com/office/drawing/2014/main" id="{29649121-FB9A-29AD-ADC8-50FB7DB25E5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71700" y="2773363"/>
            <a:ext cx="644525" cy="649287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83" name="Google Shape;589;p49">
            <a:extLst>
              <a:ext uri="{FF2B5EF4-FFF2-40B4-BE49-F238E27FC236}">
                <a16:creationId xmlns:a16="http://schemas.microsoft.com/office/drawing/2014/main" id="{C125BD7E-37F6-5A0D-2901-A5587D7F5F68}"/>
              </a:ext>
            </a:extLst>
          </p:cNvPr>
          <p:cNvCxnSpPr>
            <a:cxnSpLocks noChangeShapeType="1"/>
            <a:stCxn id="36881" idx="3"/>
          </p:cNvCxnSpPr>
          <p:nvPr/>
        </p:nvCxnSpPr>
        <p:spPr bwMode="auto">
          <a:xfrm flipH="1">
            <a:off x="1573213" y="3932238"/>
            <a:ext cx="1577975" cy="520700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84" name="Google Shape;590;p49">
            <a:extLst>
              <a:ext uri="{FF2B5EF4-FFF2-40B4-BE49-F238E27FC236}">
                <a16:creationId xmlns:a16="http://schemas.microsoft.com/office/drawing/2014/main" id="{B8DD5077-6114-E911-3CE3-7055DA28B2EF}"/>
              </a:ext>
            </a:extLst>
          </p:cNvPr>
          <p:cNvCxnSpPr>
            <a:cxnSpLocks noChangeShapeType="1"/>
            <a:stCxn id="36871" idx="3"/>
            <a:endCxn id="36881" idx="4"/>
          </p:cNvCxnSpPr>
          <p:nvPr/>
        </p:nvCxnSpPr>
        <p:spPr bwMode="auto">
          <a:xfrm flipH="1">
            <a:off x="3514725" y="2581275"/>
            <a:ext cx="1658938" cy="842963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885" name="Google Shape;591;p49">
            <a:extLst>
              <a:ext uri="{FF2B5EF4-FFF2-40B4-BE49-F238E27FC236}">
                <a16:creationId xmlns:a16="http://schemas.microsoft.com/office/drawing/2014/main" id="{6978D2FC-B93C-4ED6-C374-556F9652E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688" y="6286500"/>
            <a:ext cx="547687" cy="192088"/>
          </a:xfrm>
          <a:prstGeom prst="rect">
            <a:avLst/>
          </a:prstGeom>
          <a:solidFill>
            <a:srgbClr val="9FC5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200">
                <a:solidFill>
                  <a:srgbClr val="000000"/>
                </a:solidFill>
                <a:latin typeface="Courier New" panose="02070309020205020404" pitchFamily="49" charset="0"/>
                <a:sym typeface="Courier New" panose="02070309020205020404" pitchFamily="49" charset="0"/>
              </a:rPr>
              <a:t>A→B</a:t>
            </a:r>
            <a:endParaRPr lang="fr-FR" altLang="en-US" sz="1200">
              <a:latin typeface="Courier New" panose="02070309020205020404" pitchFamily="49" charset="0"/>
              <a:sym typeface="Courier New" panose="02070309020205020404" pitchFamily="49" charset="0"/>
            </a:endParaRPr>
          </a:p>
        </p:txBody>
      </p:sp>
      <p:sp>
        <p:nvSpPr>
          <p:cNvPr id="36886" name="Google Shape;592;p49">
            <a:extLst>
              <a:ext uri="{FF2B5EF4-FFF2-40B4-BE49-F238E27FC236}">
                <a16:creationId xmlns:a16="http://schemas.microsoft.com/office/drawing/2014/main" id="{D916586E-DC2B-5478-56C2-E140C4D61D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3113" y="4832350"/>
            <a:ext cx="546100" cy="190500"/>
          </a:xfrm>
          <a:prstGeom prst="rect">
            <a:avLst/>
          </a:prstGeom>
          <a:solidFill>
            <a:srgbClr val="9FC5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200">
                <a:solidFill>
                  <a:srgbClr val="000000"/>
                </a:solidFill>
                <a:latin typeface="Courier New" panose="02070309020205020404" pitchFamily="49" charset="0"/>
                <a:sym typeface="Courier New" panose="02070309020205020404" pitchFamily="49" charset="0"/>
              </a:rPr>
              <a:t>A→B</a:t>
            </a:r>
            <a:endParaRPr lang="fr-FR" altLang="en-US" sz="1200">
              <a:latin typeface="Courier New" panose="02070309020205020404" pitchFamily="49" charset="0"/>
              <a:sym typeface="Courier New" panose="02070309020205020404" pitchFamily="49" charset="0"/>
            </a:endParaRPr>
          </a:p>
        </p:txBody>
      </p:sp>
      <p:sp>
        <p:nvSpPr>
          <p:cNvPr id="36887" name="Google Shape;593;p49">
            <a:extLst>
              <a:ext uri="{FF2B5EF4-FFF2-40B4-BE49-F238E27FC236}">
                <a16:creationId xmlns:a16="http://schemas.microsoft.com/office/drawing/2014/main" id="{B5850F08-0EAF-BF50-E761-DA378B2F0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5788" y="5278438"/>
            <a:ext cx="546100" cy="192087"/>
          </a:xfrm>
          <a:prstGeom prst="rect">
            <a:avLst/>
          </a:prstGeom>
          <a:solidFill>
            <a:srgbClr val="9FC5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200">
                <a:solidFill>
                  <a:srgbClr val="000000"/>
                </a:solidFill>
                <a:latin typeface="Courier New" panose="02070309020205020404" pitchFamily="49" charset="0"/>
                <a:sym typeface="Courier New" panose="02070309020205020404" pitchFamily="49" charset="0"/>
              </a:rPr>
              <a:t>A→B</a:t>
            </a:r>
            <a:endParaRPr lang="fr-FR" altLang="en-US" sz="1200">
              <a:latin typeface="Courier New" panose="02070309020205020404" pitchFamily="49" charset="0"/>
              <a:sym typeface="Courier New" panose="02070309020205020404" pitchFamily="49" charset="0"/>
            </a:endParaRPr>
          </a:p>
        </p:txBody>
      </p:sp>
      <p:sp>
        <p:nvSpPr>
          <p:cNvPr id="36888" name="Google Shape;594;p49">
            <a:extLst>
              <a:ext uri="{FF2B5EF4-FFF2-40B4-BE49-F238E27FC236}">
                <a16:creationId xmlns:a16="http://schemas.microsoft.com/office/drawing/2014/main" id="{3E26D03E-72B9-AD4A-F728-3B77871A70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9488" y="5022850"/>
            <a:ext cx="546100" cy="192088"/>
          </a:xfrm>
          <a:prstGeom prst="rect">
            <a:avLst/>
          </a:prstGeom>
          <a:solidFill>
            <a:srgbClr val="9FC5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200">
                <a:solidFill>
                  <a:srgbClr val="000000"/>
                </a:solidFill>
                <a:latin typeface="Courier New" panose="02070309020205020404" pitchFamily="49" charset="0"/>
                <a:sym typeface="Courier New" panose="02070309020205020404" pitchFamily="49" charset="0"/>
              </a:rPr>
              <a:t>A→B</a:t>
            </a:r>
            <a:endParaRPr lang="fr-FR" altLang="en-US" sz="1200">
              <a:latin typeface="Courier New" panose="02070309020205020404" pitchFamily="49" charset="0"/>
              <a:sym typeface="Courier New" panose="02070309020205020404" pitchFamily="49" charset="0"/>
            </a:endParaRPr>
          </a:p>
        </p:txBody>
      </p:sp>
      <p:sp>
        <p:nvSpPr>
          <p:cNvPr id="36889" name="Google Shape;595;p49">
            <a:extLst>
              <a:ext uri="{FF2B5EF4-FFF2-40B4-BE49-F238E27FC236}">
                <a16:creationId xmlns:a16="http://schemas.microsoft.com/office/drawing/2014/main" id="{85B5412E-94F3-718B-EEEB-E5BD1C646C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3688" y="3152775"/>
            <a:ext cx="546100" cy="192088"/>
          </a:xfrm>
          <a:prstGeom prst="rect">
            <a:avLst/>
          </a:prstGeom>
          <a:solidFill>
            <a:srgbClr val="9FC5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200">
                <a:solidFill>
                  <a:srgbClr val="000000"/>
                </a:solidFill>
                <a:latin typeface="Courier New" panose="02070309020205020404" pitchFamily="49" charset="0"/>
                <a:sym typeface="Courier New" panose="02070309020205020404" pitchFamily="49" charset="0"/>
              </a:rPr>
              <a:t>A→B</a:t>
            </a:r>
            <a:endParaRPr lang="fr-FR" altLang="en-US" sz="1200">
              <a:latin typeface="Courier New" panose="02070309020205020404" pitchFamily="49" charset="0"/>
              <a:sym typeface="Courier New" panose="02070309020205020404" pitchFamily="49" charset="0"/>
            </a:endParaRPr>
          </a:p>
        </p:txBody>
      </p:sp>
      <p:sp>
        <p:nvSpPr>
          <p:cNvPr id="596" name="Google Shape;596;p49">
            <a:extLst>
              <a:ext uri="{FF2B5EF4-FFF2-40B4-BE49-F238E27FC236}">
                <a16:creationId xmlns:a16="http://schemas.microsoft.com/office/drawing/2014/main" id="{BB6D8851-3A01-CF0B-8D2D-64C04C7E9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0063" y="3857625"/>
            <a:ext cx="644525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800">
                <a:solidFill>
                  <a:srgbClr val="000000"/>
                </a:solidFill>
                <a:latin typeface="Courier New" panose="02070309020205020404" pitchFamily="49" charset="0"/>
                <a:sym typeface="Courier New" panose="02070309020205020404" pitchFamily="49" charset="0"/>
              </a:rPr>
              <a:t>A→B</a:t>
            </a:r>
            <a:endParaRPr lang="fr-FR" altLang="en-US" sz="1800">
              <a:latin typeface="Courier New" panose="02070309020205020404" pitchFamily="49" charset="0"/>
              <a:sym typeface="Courier New" panose="02070309020205020404" pitchFamily="49" charset="0"/>
            </a:endParaRPr>
          </a:p>
        </p:txBody>
      </p:sp>
      <p:sp>
        <p:nvSpPr>
          <p:cNvPr id="597" name="Google Shape;597;p49">
            <a:extLst>
              <a:ext uri="{FF2B5EF4-FFF2-40B4-BE49-F238E27FC236}">
                <a16:creationId xmlns:a16="http://schemas.microsoft.com/office/drawing/2014/main" id="{D452386D-622A-7A6B-46AC-55A2D187B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3588" y="677863"/>
            <a:ext cx="1255712" cy="11430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FFFF00"/>
          </a:solidFill>
          <a:ln w="1905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800"/>
              <a:t>New` tx!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800"/>
              <a:t>A→C</a:t>
            </a:r>
          </a:p>
        </p:txBody>
      </p:sp>
      <p:sp>
        <p:nvSpPr>
          <p:cNvPr id="598" name="Google Shape;598;p49">
            <a:extLst>
              <a:ext uri="{FF2B5EF4-FFF2-40B4-BE49-F238E27FC236}">
                <a16:creationId xmlns:a16="http://schemas.microsoft.com/office/drawing/2014/main" id="{0D2BAB25-51A6-1297-6182-F30D072817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3263" y="1854200"/>
            <a:ext cx="644525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800">
                <a:solidFill>
                  <a:srgbClr val="000000"/>
                </a:solidFill>
                <a:latin typeface="Courier New" panose="02070309020205020404" pitchFamily="49" charset="0"/>
                <a:sym typeface="Courier New" panose="02070309020205020404" pitchFamily="49" charset="0"/>
              </a:rPr>
              <a:t>A→C</a:t>
            </a:r>
            <a:endParaRPr lang="fr-FR" altLang="en-US" sz="1800">
              <a:latin typeface="Courier New" panose="02070309020205020404" pitchFamily="49" charset="0"/>
              <a:sym typeface="Courier New" panose="02070309020205020404" pitchFamily="49" charset="0"/>
            </a:endParaRPr>
          </a:p>
        </p:txBody>
      </p:sp>
      <p:sp>
        <p:nvSpPr>
          <p:cNvPr id="599" name="Google Shape;599;p49">
            <a:extLst>
              <a:ext uri="{FF2B5EF4-FFF2-40B4-BE49-F238E27FC236}">
                <a16:creationId xmlns:a16="http://schemas.microsoft.com/office/drawing/2014/main" id="{8FA2197D-24E8-6DA2-AEFE-0FA9CE9755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7750" y="2732088"/>
            <a:ext cx="642938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800">
                <a:solidFill>
                  <a:srgbClr val="000000"/>
                </a:solidFill>
                <a:latin typeface="Courier New" panose="02070309020205020404" pitchFamily="49" charset="0"/>
                <a:sym typeface="Courier New" panose="02070309020205020404" pitchFamily="49" charset="0"/>
              </a:rPr>
              <a:t>A→C</a:t>
            </a:r>
            <a:endParaRPr lang="fr-FR" altLang="en-US" sz="1800">
              <a:latin typeface="Courier New" panose="02070309020205020404" pitchFamily="49" charset="0"/>
              <a:sym typeface="Courier New" panose="02070309020205020404" pitchFamily="49" charset="0"/>
            </a:endParaRPr>
          </a:p>
        </p:txBody>
      </p:sp>
      <p:sp>
        <p:nvSpPr>
          <p:cNvPr id="600" name="Google Shape;600;p49">
            <a:extLst>
              <a:ext uri="{FF2B5EF4-FFF2-40B4-BE49-F238E27FC236}">
                <a16:creationId xmlns:a16="http://schemas.microsoft.com/office/drawing/2014/main" id="{AE659529-5B7F-6A8C-A342-23CFC9E21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0" y="2117725"/>
            <a:ext cx="642938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800">
                <a:solidFill>
                  <a:srgbClr val="000000"/>
                </a:solidFill>
                <a:latin typeface="Courier New" panose="02070309020205020404" pitchFamily="49" charset="0"/>
                <a:sym typeface="Courier New" panose="02070309020205020404" pitchFamily="49" charset="0"/>
              </a:rPr>
              <a:t>A→B</a:t>
            </a:r>
            <a:endParaRPr lang="fr-FR" altLang="en-US" sz="1800">
              <a:latin typeface="Courier New" panose="02070309020205020404" pitchFamily="49" charset="0"/>
              <a:sym typeface="Courier New" panose="02070309020205020404" pitchFamily="49" charset="0"/>
            </a:endParaRPr>
          </a:p>
        </p:txBody>
      </p:sp>
      <p:sp>
        <p:nvSpPr>
          <p:cNvPr id="601" name="Google Shape;601;p49">
            <a:extLst>
              <a:ext uri="{FF2B5EF4-FFF2-40B4-BE49-F238E27FC236}">
                <a16:creationId xmlns:a16="http://schemas.microsoft.com/office/drawing/2014/main" id="{018F199F-0512-2D72-5748-B7910A6B99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088" y="2478088"/>
            <a:ext cx="546100" cy="190500"/>
          </a:xfrm>
          <a:prstGeom prst="rect">
            <a:avLst/>
          </a:prstGeom>
          <a:solidFill>
            <a:srgbClr val="DD7E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200">
                <a:solidFill>
                  <a:srgbClr val="000000"/>
                </a:solidFill>
                <a:latin typeface="Courier New" panose="02070309020205020404" pitchFamily="49" charset="0"/>
                <a:sym typeface="Courier New" panose="02070309020205020404" pitchFamily="49" charset="0"/>
              </a:rPr>
              <a:t>A→C</a:t>
            </a:r>
            <a:endParaRPr lang="fr-FR" altLang="en-US" sz="1200">
              <a:latin typeface="Courier New" panose="02070309020205020404" pitchFamily="49" charset="0"/>
              <a:sym typeface="Courier New" panose="02070309020205020404" pitchFamily="49" charset="0"/>
            </a:endParaRPr>
          </a:p>
        </p:txBody>
      </p:sp>
      <p:sp>
        <p:nvSpPr>
          <p:cNvPr id="602" name="Google Shape;602;p49">
            <a:extLst>
              <a:ext uri="{FF2B5EF4-FFF2-40B4-BE49-F238E27FC236}">
                <a16:creationId xmlns:a16="http://schemas.microsoft.com/office/drawing/2014/main" id="{C1E17988-6E12-0DD5-1651-421565268C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0613" y="2286000"/>
            <a:ext cx="546100" cy="192088"/>
          </a:xfrm>
          <a:prstGeom prst="rect">
            <a:avLst/>
          </a:prstGeom>
          <a:solidFill>
            <a:srgbClr val="DD7E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200">
                <a:solidFill>
                  <a:srgbClr val="000000"/>
                </a:solidFill>
                <a:latin typeface="Courier New" panose="02070309020205020404" pitchFamily="49" charset="0"/>
                <a:sym typeface="Courier New" panose="02070309020205020404" pitchFamily="49" charset="0"/>
              </a:rPr>
              <a:t>A→C</a:t>
            </a:r>
            <a:endParaRPr lang="fr-FR" altLang="en-US" sz="1200">
              <a:latin typeface="Courier New" panose="02070309020205020404" pitchFamily="49" charset="0"/>
              <a:sym typeface="Courier New" panose="02070309020205020404" pitchFamily="49" charset="0"/>
            </a:endParaRPr>
          </a:p>
        </p:txBody>
      </p:sp>
      <p:sp>
        <p:nvSpPr>
          <p:cNvPr id="603" name="Google Shape;603;p49">
            <a:extLst>
              <a:ext uri="{FF2B5EF4-FFF2-40B4-BE49-F238E27FC236}">
                <a16:creationId xmlns:a16="http://schemas.microsoft.com/office/drawing/2014/main" id="{17690B1F-7DC3-BDC1-55AF-8B4D7C7349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8138" y="3611563"/>
            <a:ext cx="546100" cy="190500"/>
          </a:xfrm>
          <a:prstGeom prst="rect">
            <a:avLst/>
          </a:prstGeom>
          <a:solidFill>
            <a:srgbClr val="9FC5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200">
                <a:solidFill>
                  <a:srgbClr val="000000"/>
                </a:solidFill>
                <a:latin typeface="Courier New" panose="02070309020205020404" pitchFamily="49" charset="0"/>
                <a:sym typeface="Courier New" panose="02070309020205020404" pitchFamily="49" charset="0"/>
              </a:rPr>
              <a:t>A→B</a:t>
            </a:r>
            <a:endParaRPr lang="fr-FR" altLang="en-US" sz="1200">
              <a:latin typeface="Courier New" panose="02070309020205020404" pitchFamily="49" charset="0"/>
              <a:sym typeface="Courier New" panose="02070309020205020404" pitchFamily="49" charset="0"/>
            </a:endParaRPr>
          </a:p>
        </p:txBody>
      </p:sp>
      <p:sp>
        <p:nvSpPr>
          <p:cNvPr id="604" name="Google Shape;604;p49">
            <a:extLst>
              <a:ext uri="{FF2B5EF4-FFF2-40B4-BE49-F238E27FC236}">
                <a16:creationId xmlns:a16="http://schemas.microsoft.com/office/drawing/2014/main" id="{3902980D-78C2-6237-A38F-78D68FC13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525" y="3170238"/>
            <a:ext cx="644525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800">
                <a:solidFill>
                  <a:srgbClr val="000000"/>
                </a:solidFill>
                <a:latin typeface="Courier New" panose="02070309020205020404" pitchFamily="49" charset="0"/>
                <a:sym typeface="Courier New" panose="02070309020205020404" pitchFamily="49" charset="0"/>
              </a:rPr>
              <a:t>A→C</a:t>
            </a:r>
            <a:endParaRPr lang="fr-FR" altLang="en-US" sz="1800">
              <a:latin typeface="Courier New" panose="02070309020205020404" pitchFamily="49" charset="0"/>
              <a:sym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8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Google Shape;609;p50">
            <a:extLst>
              <a:ext uri="{FF2B5EF4-FFF2-40B4-BE49-F238E27FC236}">
                <a16:creationId xmlns:a16="http://schemas.microsoft.com/office/drawing/2014/main" id="{3A3CADC4-DC04-792E-91C3-57C44FE93D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Race conditions</a:t>
            </a:r>
            <a:endParaRPr lang="fr-FR" altLang="en-US" i="1"/>
          </a:p>
        </p:txBody>
      </p:sp>
      <p:sp>
        <p:nvSpPr>
          <p:cNvPr id="38914" name="Google Shape;610;p50">
            <a:extLst>
              <a:ext uri="{FF2B5EF4-FFF2-40B4-BE49-F238E27FC236}">
                <a16:creationId xmlns:a16="http://schemas.microsoft.com/office/drawing/2014/main" id="{5622C8D0-B366-9848-1E30-04DCBF66A38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fr-FR" altLang="en-US"/>
              <a:t>Transactions or blocks may </a:t>
            </a:r>
            <a:r>
              <a:rPr lang="fr-FR" altLang="en-US" i="1"/>
              <a:t>conflict</a:t>
            </a:r>
          </a:p>
          <a:p>
            <a:pPr marL="0" indent="0"/>
            <a:r>
              <a:rPr lang="fr-FR" altLang="en-US"/>
              <a:t>Default behavior: accept what you hear first</a:t>
            </a:r>
          </a:p>
          <a:p>
            <a:pPr marL="0" indent="0">
              <a:spcBef>
                <a:spcPct val="0"/>
              </a:spcBef>
            </a:pPr>
            <a:r>
              <a:rPr lang="fr-FR" altLang="en-US"/>
              <a:t>Network position matters</a:t>
            </a:r>
          </a:p>
          <a:p>
            <a:pPr marL="0" indent="0">
              <a:spcBef>
                <a:spcPct val="0"/>
              </a:spcBef>
            </a:pPr>
            <a:r>
              <a:rPr lang="fr-FR" altLang="en-US"/>
              <a:t>Miners may implement other logic!</a:t>
            </a:r>
          </a:p>
          <a:p>
            <a:pPr marL="0" indent="0">
              <a:buFontTx/>
              <a:buNone/>
            </a:pPr>
            <a:endParaRPr lang="fr-FR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3BABF7-D0AF-829F-DB29-25A757BDB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EAFC5-BDF1-4477-ADEA-B14D00CE8597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Google Shape;616;p51">
            <a:extLst>
              <a:ext uri="{FF2B5EF4-FFF2-40B4-BE49-F238E27FC236}">
                <a16:creationId xmlns:a16="http://schemas.microsoft.com/office/drawing/2014/main" id="{C61FA56C-C579-1E94-5AD4-7F9718AA37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431213" cy="11430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SzTx/>
            </a:pPr>
            <a:r>
              <a:rPr lang="fr-FR" altLang="en-US"/>
              <a:t>Block propagation nearly identical</a:t>
            </a:r>
            <a:endParaRPr lang="fr-FR" altLang="en-US" i="1"/>
          </a:p>
        </p:txBody>
      </p:sp>
      <p:sp>
        <p:nvSpPr>
          <p:cNvPr id="40962" name="Google Shape;617;p51">
            <a:extLst>
              <a:ext uri="{FF2B5EF4-FFF2-40B4-BE49-F238E27FC236}">
                <a16:creationId xmlns:a16="http://schemas.microsoft.com/office/drawing/2014/main" id="{20A322FC-60A3-421A-0F83-A2318A8B5B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348663" cy="4656138"/>
          </a:xfrm>
        </p:spPr>
        <p:txBody>
          <a:bodyPr/>
          <a:lstStyle/>
          <a:p>
            <a:pPr marL="0" indent="0">
              <a:spcAft>
                <a:spcPct val="0"/>
              </a:spcAft>
              <a:buSzTx/>
              <a:buFontTx/>
              <a:buNone/>
            </a:pPr>
            <a:r>
              <a:rPr lang="fr-FR" altLang="en-US"/>
              <a:t>Relay a new block when you hear it if:</a:t>
            </a:r>
          </a:p>
          <a:p>
            <a:pPr marL="0" indent="0">
              <a:spcAft>
                <a:spcPct val="0"/>
              </a:spcAft>
              <a:buSzTx/>
            </a:pPr>
            <a:r>
              <a:rPr lang="fr-FR" altLang="en-US"/>
              <a:t>Block meets the hash target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SzTx/>
            </a:pPr>
            <a:r>
              <a:rPr lang="fr-FR" altLang="en-US"/>
              <a:t>Block has all valid transactions</a:t>
            </a:r>
          </a:p>
          <a:p>
            <a:pPr lvl="1">
              <a:spcBef>
                <a:spcPct val="0"/>
              </a:spcBef>
              <a:spcAft>
                <a:spcPct val="0"/>
              </a:spcAft>
              <a:buSzTx/>
            </a:pPr>
            <a:r>
              <a:rPr lang="fr-FR" altLang="en-US"/>
              <a:t>Run </a:t>
            </a:r>
            <a:r>
              <a:rPr lang="fr-FR" altLang="en-US" i="1"/>
              <a:t>all</a:t>
            </a:r>
            <a:r>
              <a:rPr lang="fr-FR" altLang="en-US"/>
              <a:t> scripts, even if you wouldn</a:t>
            </a:r>
            <a:r>
              <a:rPr lang="fr-FR" altLang="fr-FR"/>
              <a:t>’</a:t>
            </a:r>
            <a:r>
              <a:rPr lang="fr-FR" altLang="en-US"/>
              <a:t>t relay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SzTx/>
            </a:pPr>
            <a:r>
              <a:rPr lang="fr-FR" altLang="en-US"/>
              <a:t>Block builds on current longest chain</a:t>
            </a:r>
          </a:p>
          <a:p>
            <a:pPr lvl="1">
              <a:spcBef>
                <a:spcPct val="0"/>
              </a:spcBef>
              <a:spcAft>
                <a:spcPct val="0"/>
              </a:spcAft>
              <a:buSzTx/>
            </a:pPr>
            <a:r>
              <a:rPr lang="fr-FR" altLang="en-US"/>
              <a:t>Avoid forks</a:t>
            </a:r>
          </a:p>
          <a:p>
            <a:pPr marL="0" indent="0">
              <a:spcAft>
                <a:spcPct val="0"/>
              </a:spcAft>
              <a:buSzTx/>
              <a:buFontTx/>
              <a:buNone/>
            </a:pPr>
            <a:endParaRPr lang="fr-FR" altLang="en-US"/>
          </a:p>
        </p:txBody>
      </p:sp>
      <p:sp>
        <p:nvSpPr>
          <p:cNvPr id="618" name="Google Shape;618;p51">
            <a:extLst>
              <a:ext uri="{FF2B5EF4-FFF2-40B4-BE49-F238E27FC236}">
                <a16:creationId xmlns:a16="http://schemas.microsoft.com/office/drawing/2014/main" id="{87895A0A-E8B4-18C2-84CF-3AE92D335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5091113"/>
            <a:ext cx="3321050" cy="908050"/>
          </a:xfrm>
          <a:prstGeom prst="rect">
            <a:avLst/>
          </a:prstGeom>
          <a:solidFill>
            <a:srgbClr val="00FF00"/>
          </a:solidFill>
          <a:ln w="9525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800"/>
              <a:t>Sanity check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800"/>
              <a:t>Also may be ignored...</a:t>
            </a:r>
          </a:p>
        </p:txBody>
      </p:sp>
      <p:cxnSp>
        <p:nvCxnSpPr>
          <p:cNvPr id="619" name="Google Shape;619;p51">
            <a:extLst>
              <a:ext uri="{FF2B5EF4-FFF2-40B4-BE49-F238E27FC236}">
                <a16:creationId xmlns:a16="http://schemas.microsoft.com/office/drawing/2014/main" id="{5A9C54DE-AFD6-7229-1F48-FD575070EA45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3146425" y="5176838"/>
            <a:ext cx="1095375" cy="454025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Google Shape;630;p53">
            <a:extLst>
              <a:ext uri="{FF2B5EF4-FFF2-40B4-BE49-F238E27FC236}">
                <a16:creationId xmlns:a16="http://schemas.microsoft.com/office/drawing/2014/main" id="{7DC3DD0E-5828-4CF4-60F2-F6CE0823CE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SzTx/>
            </a:pPr>
            <a:r>
              <a:rPr lang="fr-FR" altLang="en-US"/>
              <a:t>How big is the network?</a:t>
            </a:r>
            <a:endParaRPr lang="fr-FR" altLang="en-US" i="1"/>
          </a:p>
        </p:txBody>
      </p:sp>
      <p:sp>
        <p:nvSpPr>
          <p:cNvPr id="43010" name="Rectangle 1">
            <a:extLst>
              <a:ext uri="{FF2B5EF4-FFF2-40B4-BE49-F238E27FC236}">
                <a16:creationId xmlns:a16="http://schemas.microsoft.com/office/drawing/2014/main" id="{03C7B979-9C7B-5CB7-507C-DE3801CAF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7388" y="6172200"/>
            <a:ext cx="6705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i="1"/>
              <a:t>https://bitnodes.io/dashboard/?days=365</a:t>
            </a:r>
          </a:p>
        </p:txBody>
      </p:sp>
      <p:pic>
        <p:nvPicPr>
          <p:cNvPr id="43011" name="Picture 3">
            <a:extLst>
              <a:ext uri="{FF2B5EF4-FFF2-40B4-BE49-F238E27FC236}">
                <a16:creationId xmlns:a16="http://schemas.microsoft.com/office/drawing/2014/main" id="{42CDA450-FBD5-F6A9-264E-8F4AA7532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88" y="2157413"/>
            <a:ext cx="7874000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Google Shape;630;p53">
            <a:extLst>
              <a:ext uri="{FF2B5EF4-FFF2-40B4-BE49-F238E27FC236}">
                <a16:creationId xmlns:a16="http://schemas.microsoft.com/office/drawing/2014/main" id="{4A7564B4-C64C-7465-EA9A-8BE8500DB1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SzTx/>
            </a:pPr>
            <a:r>
              <a:rPr lang="fr-FR" altLang="en-US"/>
              <a:t>How big is the network?</a:t>
            </a:r>
            <a:endParaRPr lang="fr-FR" altLang="en-US" i="1"/>
          </a:p>
        </p:txBody>
      </p:sp>
      <p:pic>
        <p:nvPicPr>
          <p:cNvPr id="45058" name="Picture 1">
            <a:extLst>
              <a:ext uri="{FF2B5EF4-FFF2-40B4-BE49-F238E27FC236}">
                <a16:creationId xmlns:a16="http://schemas.microsoft.com/office/drawing/2014/main" id="{BC2A36F3-48AA-6AB7-F1E5-0631578D8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828800"/>
            <a:ext cx="8343900" cy="463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Google Shape;636;p54">
            <a:extLst>
              <a:ext uri="{FF2B5EF4-FFF2-40B4-BE49-F238E27FC236}">
                <a16:creationId xmlns:a16="http://schemas.microsoft.com/office/drawing/2014/main" id="{F04CBAC5-B75B-7B90-107B-506E75D8E3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SzTx/>
            </a:pPr>
            <a:r>
              <a:rPr lang="fr-FR" altLang="en-US"/>
              <a:t>Fully-validating nodes</a:t>
            </a:r>
            <a:endParaRPr lang="fr-FR" altLang="en-US" i="1"/>
          </a:p>
        </p:txBody>
      </p:sp>
      <p:sp>
        <p:nvSpPr>
          <p:cNvPr id="47106" name="Google Shape;637;p54">
            <a:extLst>
              <a:ext uri="{FF2B5EF4-FFF2-40B4-BE49-F238E27FC236}">
                <a16:creationId xmlns:a16="http://schemas.microsoft.com/office/drawing/2014/main" id="{FB51D871-C23A-0B50-E373-60E8DCF34F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348663" cy="2792413"/>
          </a:xfrm>
        </p:spPr>
        <p:txBody>
          <a:bodyPr/>
          <a:lstStyle/>
          <a:p>
            <a:pPr>
              <a:spcAft>
                <a:spcPct val="0"/>
              </a:spcAft>
              <a:buSzTx/>
            </a:pPr>
            <a:r>
              <a:rPr lang="fr-FR" altLang="en-US"/>
              <a:t>Permanently connected</a:t>
            </a:r>
          </a:p>
          <a:p>
            <a:pPr>
              <a:spcBef>
                <a:spcPct val="0"/>
              </a:spcBef>
              <a:spcAft>
                <a:spcPct val="0"/>
              </a:spcAft>
              <a:buSzTx/>
            </a:pPr>
            <a:r>
              <a:rPr lang="fr-FR" altLang="en-US"/>
              <a:t>Store entire block chain</a:t>
            </a:r>
          </a:p>
          <a:p>
            <a:pPr>
              <a:spcBef>
                <a:spcPct val="0"/>
              </a:spcBef>
              <a:spcAft>
                <a:spcPct val="0"/>
              </a:spcAft>
              <a:buSzTx/>
            </a:pPr>
            <a:r>
              <a:rPr lang="fr-FR" altLang="en-US"/>
              <a:t>Hear and forward every node/transaction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Google Shape;643;p55">
            <a:extLst>
              <a:ext uri="{FF2B5EF4-FFF2-40B4-BE49-F238E27FC236}">
                <a16:creationId xmlns:a16="http://schemas.microsoft.com/office/drawing/2014/main" id="{F3A52886-E28E-445A-24DB-131045FED0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SzTx/>
            </a:pPr>
            <a:r>
              <a:rPr lang="fr-FR" altLang="en-US"/>
              <a:t>Storage costs</a:t>
            </a:r>
            <a:endParaRPr lang="fr-FR" altLang="en-US" i="1"/>
          </a:p>
        </p:txBody>
      </p:sp>
      <p:pic>
        <p:nvPicPr>
          <p:cNvPr id="49154" name="Image 1" descr="Screenshot 2019-09-25 at 11.15.17 AM.pdf">
            <a:extLst>
              <a:ext uri="{FF2B5EF4-FFF2-40B4-BE49-F238E27FC236}">
                <a16:creationId xmlns:a16="http://schemas.microsoft.com/office/drawing/2014/main" id="{5446A669-119F-3D95-3D34-4B4AC3310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7800"/>
            <a:ext cx="8001000" cy="522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Google Shape;656;p57">
            <a:extLst>
              <a:ext uri="{FF2B5EF4-FFF2-40B4-BE49-F238E27FC236}">
                <a16:creationId xmlns:a16="http://schemas.microsoft.com/office/drawing/2014/main" id="{66C7124E-E3E8-FC22-9093-631A659D6B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SzTx/>
            </a:pPr>
            <a:r>
              <a:rPr lang="fr-FR" altLang="en-US"/>
              <a:t>Thin/SPV clients (not fully-validating)</a:t>
            </a:r>
            <a:endParaRPr lang="fr-FR" altLang="en-US">
              <a:sym typeface="Trebuchet MS" panose="020B0603020202020204" pitchFamily="34" charset="0"/>
            </a:endParaRPr>
          </a:p>
        </p:txBody>
      </p:sp>
      <p:sp>
        <p:nvSpPr>
          <p:cNvPr id="51202" name="Google Shape;657;p57">
            <a:extLst>
              <a:ext uri="{FF2B5EF4-FFF2-40B4-BE49-F238E27FC236}">
                <a16:creationId xmlns:a16="http://schemas.microsoft.com/office/drawing/2014/main" id="{D8A9E599-4D75-29F0-41CF-30DB9459B3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348663" cy="4656138"/>
          </a:xfrm>
        </p:spPr>
        <p:txBody>
          <a:bodyPr/>
          <a:lstStyle/>
          <a:p>
            <a:pPr marL="0" indent="0">
              <a:spcAft>
                <a:spcPct val="0"/>
              </a:spcAft>
              <a:buSzTx/>
              <a:buFontTx/>
              <a:buNone/>
            </a:pPr>
            <a:r>
              <a:rPr lang="fr-FR" altLang="en-US"/>
              <a:t>Idea: don</a:t>
            </a:r>
            <a:r>
              <a:rPr lang="fr-FR" altLang="fr-FR"/>
              <a:t>’</a:t>
            </a:r>
            <a:r>
              <a:rPr lang="fr-FR" altLang="en-US"/>
              <a:t>t store everything</a:t>
            </a:r>
          </a:p>
          <a:p>
            <a:pPr marL="0" indent="0">
              <a:spcAft>
                <a:spcPct val="0"/>
              </a:spcAft>
              <a:buSzTx/>
            </a:pPr>
            <a:r>
              <a:rPr lang="fr-FR" altLang="en-US"/>
              <a:t>Store block headers only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Trebuchet MS" panose="020B0603020202020204" pitchFamily="34" charset="0"/>
              <a:buChar char="●"/>
            </a:pPr>
            <a:r>
              <a:rPr lang="fr-FR" altLang="en-US"/>
              <a:t>Request transactions as needed</a:t>
            </a:r>
          </a:p>
          <a:p>
            <a:pPr lvl="1">
              <a:spcBef>
                <a:spcPct val="0"/>
              </a:spcBef>
              <a:spcAft>
                <a:spcPct val="0"/>
              </a:spcAft>
              <a:buSzTx/>
            </a:pPr>
            <a:r>
              <a:rPr lang="fr-FR" altLang="en-US"/>
              <a:t>To verify incoming payment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SzTx/>
            </a:pPr>
            <a:r>
              <a:rPr lang="fr-FR" altLang="en-US"/>
              <a:t>Trust fully-validating nodes</a:t>
            </a:r>
          </a:p>
          <a:p>
            <a:pPr marL="0" indent="0">
              <a:spcAft>
                <a:spcPct val="0"/>
              </a:spcAft>
              <a:buSzTx/>
              <a:buFontTx/>
              <a:buNone/>
            </a:pPr>
            <a:endParaRPr lang="fr-FR" altLang="en-US"/>
          </a:p>
          <a:p>
            <a:pPr marL="0" indent="0">
              <a:spcAft>
                <a:spcPct val="0"/>
              </a:spcAft>
              <a:buSzTx/>
              <a:buFontTx/>
              <a:buNone/>
            </a:pPr>
            <a:r>
              <a:rPr lang="fr-FR" altLang="en-US"/>
              <a:t>1000x cost savings! (20 GB-23MB)</a:t>
            </a:r>
          </a:p>
          <a:p>
            <a:pPr marL="0" indent="0">
              <a:spcAft>
                <a:spcPct val="0"/>
              </a:spcAft>
              <a:buSzTx/>
              <a:buFontTx/>
              <a:buNone/>
            </a:pPr>
            <a:endParaRPr lang="fr-FR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Google Shape;662;p58">
            <a:extLst>
              <a:ext uri="{FF2B5EF4-FFF2-40B4-BE49-F238E27FC236}">
                <a16:creationId xmlns:a16="http://schemas.microsoft.com/office/drawing/2014/main" id="{2E4A8A43-F71E-AEE1-AB08-A47CFEBE32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SzTx/>
            </a:pPr>
            <a:r>
              <a:rPr lang="fr-FR" altLang="en-US"/>
              <a:t>Software diversity</a:t>
            </a:r>
          </a:p>
        </p:txBody>
      </p:sp>
      <p:sp>
        <p:nvSpPr>
          <p:cNvPr id="53250" name="Google Shape;663;p58">
            <a:extLst>
              <a:ext uri="{FF2B5EF4-FFF2-40B4-BE49-F238E27FC236}">
                <a16:creationId xmlns:a16="http://schemas.microsoft.com/office/drawing/2014/main" id="{403CD180-C092-587F-0375-EC704A78B2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348663" cy="4656138"/>
          </a:xfrm>
        </p:spPr>
        <p:txBody>
          <a:bodyPr/>
          <a:lstStyle/>
          <a:p>
            <a:pPr>
              <a:spcAft>
                <a:spcPct val="0"/>
              </a:spcAft>
              <a:buSzTx/>
            </a:pPr>
            <a:r>
              <a:rPr lang="fr-FR" altLang="en-US" dirty="0"/>
              <a:t>About 90% of </a:t>
            </a:r>
            <a:r>
              <a:rPr lang="fr-FR" altLang="en-US" dirty="0" err="1"/>
              <a:t>nodes</a:t>
            </a:r>
            <a:r>
              <a:rPr lang="fr-FR" altLang="en-US" dirty="0"/>
              <a:t> run </a:t>
            </a:r>
            <a:r>
              <a:rPr lang="fr-FR" altLang="fr-FR" dirty="0"/>
              <a:t>“</a:t>
            </a:r>
            <a:r>
              <a:rPr lang="fr-FR" altLang="en-US" dirty="0" err="1"/>
              <a:t>Core</a:t>
            </a:r>
            <a:r>
              <a:rPr lang="fr-FR" altLang="en-US" dirty="0"/>
              <a:t> Bitcoin</a:t>
            </a:r>
            <a:r>
              <a:rPr lang="fr-FR" altLang="fr-FR" dirty="0"/>
              <a:t>”</a:t>
            </a:r>
            <a:r>
              <a:rPr lang="fr-FR" altLang="en-US" dirty="0"/>
              <a:t> (C++)</a:t>
            </a:r>
          </a:p>
          <a:p>
            <a:pPr lvl="1" indent="-41910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Trebuchet MS" panose="020B0603020202020204" pitchFamily="34" charset="0"/>
              <a:buChar char="○"/>
            </a:pPr>
            <a:r>
              <a:rPr lang="fr-FR" altLang="en-US" dirty="0" err="1"/>
              <a:t>Some</a:t>
            </a:r>
            <a:r>
              <a:rPr lang="fr-FR" altLang="en-US" dirty="0"/>
              <a:t> are out of date versions</a:t>
            </a:r>
          </a:p>
          <a:p>
            <a:pPr>
              <a:spcBef>
                <a:spcPct val="0"/>
              </a:spcBef>
              <a:spcAft>
                <a:spcPct val="0"/>
              </a:spcAft>
              <a:buSzTx/>
            </a:pPr>
            <a:r>
              <a:rPr lang="fr-FR" altLang="en-US" dirty="0" err="1"/>
              <a:t>Other</a:t>
            </a:r>
            <a:r>
              <a:rPr lang="fr-FR" altLang="en-US" dirty="0"/>
              <a:t> </a:t>
            </a:r>
            <a:r>
              <a:rPr lang="fr-FR" altLang="en-US" dirty="0" err="1"/>
              <a:t>implementations</a:t>
            </a:r>
            <a:r>
              <a:rPr lang="fr-FR" altLang="en-US" dirty="0"/>
              <a:t> running </a:t>
            </a:r>
            <a:r>
              <a:rPr lang="fr-FR" altLang="en-US" dirty="0" err="1"/>
              <a:t>successfully</a:t>
            </a:r>
            <a:endParaRPr lang="fr-FR" altLang="en-US" dirty="0"/>
          </a:p>
          <a:p>
            <a:pPr lvl="1" indent="-419100">
              <a:spcBef>
                <a:spcPct val="0"/>
              </a:spcBef>
              <a:spcAft>
                <a:spcPct val="0"/>
              </a:spcAft>
              <a:buSzTx/>
            </a:pPr>
            <a:r>
              <a:rPr lang="fr-FR" altLang="en-US" dirty="0" err="1"/>
              <a:t>BitcoinJ</a:t>
            </a:r>
            <a:r>
              <a:rPr lang="fr-FR" altLang="en-US" dirty="0"/>
              <a:t> (Java)</a:t>
            </a:r>
          </a:p>
          <a:p>
            <a:pPr lvl="1" indent="-419100">
              <a:spcBef>
                <a:spcPct val="0"/>
              </a:spcBef>
              <a:spcAft>
                <a:spcPct val="0"/>
              </a:spcAft>
              <a:buSzTx/>
            </a:pPr>
            <a:r>
              <a:rPr lang="fr-FR" altLang="en-US" dirty="0" err="1"/>
              <a:t>Libbitcoin</a:t>
            </a:r>
            <a:r>
              <a:rPr lang="fr-FR" altLang="en-US" dirty="0"/>
              <a:t> (C++)</a:t>
            </a:r>
          </a:p>
          <a:p>
            <a:pPr lvl="1" indent="-419100">
              <a:spcBef>
                <a:spcPct val="0"/>
              </a:spcBef>
              <a:spcAft>
                <a:spcPct val="0"/>
              </a:spcAft>
              <a:buSzTx/>
            </a:pPr>
            <a:r>
              <a:rPr lang="fr-FR" altLang="en-US" dirty="0" err="1"/>
              <a:t>btcd</a:t>
            </a:r>
            <a:r>
              <a:rPr lang="fr-FR" altLang="en-US" dirty="0"/>
              <a:t> (Go)</a:t>
            </a:r>
          </a:p>
          <a:p>
            <a:pPr>
              <a:spcBef>
                <a:spcPct val="0"/>
              </a:spcBef>
              <a:spcAft>
                <a:spcPct val="0"/>
              </a:spcAft>
              <a:buSzTx/>
            </a:pPr>
            <a:r>
              <a:rPr lang="fr-FR" altLang="fr-FR" dirty="0"/>
              <a:t>“</a:t>
            </a:r>
            <a:r>
              <a:rPr lang="fr-FR" altLang="en-US" dirty="0"/>
              <a:t>Original Satoshi client</a:t>
            </a:r>
            <a:r>
              <a:rPr lang="fr-FR" altLang="fr-FR" dirty="0"/>
              <a:t>”</a:t>
            </a:r>
            <a:endParaRPr lang="fr-F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Google Shape;434;p40">
            <a:extLst>
              <a:ext uri="{FF2B5EF4-FFF2-40B4-BE49-F238E27FC236}">
                <a16:creationId xmlns:a16="http://schemas.microsoft.com/office/drawing/2014/main" id="{548A6275-F5DC-62A6-39E4-8FB7CD4B30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SzTx/>
              <a:buFont typeface="Trebuchet MS" panose="020B0603020202020204" pitchFamily="34" charset="0"/>
              <a:buNone/>
            </a:pPr>
            <a:r>
              <a:rPr lang="fr-FR" altLang="en-US" sz="3600" b="1">
                <a:latin typeface="Trebuchet MS" panose="020B0603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Trebuchet MS" panose="020B0603020202020204" pitchFamily="34" charset="0"/>
              </a:rPr>
              <a:t>The real deal: a Bitcoin block</a:t>
            </a:r>
          </a:p>
        </p:txBody>
      </p:sp>
      <p:sp>
        <p:nvSpPr>
          <p:cNvPr id="18434" name="Google Shape;435;p40">
            <a:extLst>
              <a:ext uri="{FF2B5EF4-FFF2-40B4-BE49-F238E27FC236}">
                <a16:creationId xmlns:a16="http://schemas.microsoft.com/office/drawing/2014/main" id="{E550F2D0-D247-B221-3C9D-81C782D620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87575" y="969963"/>
            <a:ext cx="8229600" cy="5495925"/>
          </a:xfrm>
        </p:spPr>
        <p:txBody>
          <a:bodyPr/>
          <a:lstStyle/>
          <a:p>
            <a:pPr marL="0" indent="0" eaLnBrk="1" hangingPunct="1">
              <a:spcAft>
                <a:spcPct val="0"/>
              </a:spcAft>
              <a:buSzTx/>
              <a:buFont typeface="Trebuchet MS" panose="020B0603020202020204" pitchFamily="34" charset="0"/>
              <a:buNone/>
            </a:pPr>
            <a:r>
              <a:rPr lang="fr-FR" altLang="en-US" sz="1000">
                <a:latin typeface="Trebuchet MS" panose="020B0603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Trebuchet MS" panose="020B0603020202020204" pitchFamily="34" charset="0"/>
              </a:rPr>
              <a:t>{</a:t>
            </a:r>
          </a:p>
          <a:p>
            <a:pPr marL="0" indent="0" eaLnBrk="1" hangingPunct="1">
              <a:spcAft>
                <a:spcPct val="0"/>
              </a:spcAft>
              <a:buSzTx/>
              <a:buFont typeface="Trebuchet MS" panose="020B0603020202020204" pitchFamily="34" charset="0"/>
              <a:buNone/>
            </a:pPr>
            <a:r>
              <a:rPr lang="fr-FR" altLang="en-US" sz="1000">
                <a:latin typeface="Trebuchet MS" panose="020B0603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Trebuchet MS" panose="020B0603020202020204" pitchFamily="34" charset="0"/>
              </a:rPr>
              <a:t>  "hash":"00000000000000001aad2...",</a:t>
            </a:r>
          </a:p>
          <a:p>
            <a:pPr marL="0" indent="0" eaLnBrk="1" hangingPunct="1">
              <a:spcAft>
                <a:spcPct val="0"/>
              </a:spcAft>
              <a:buSzTx/>
              <a:buFont typeface="Trebuchet MS" panose="020B0603020202020204" pitchFamily="34" charset="0"/>
              <a:buNone/>
            </a:pPr>
            <a:r>
              <a:rPr lang="fr-FR" altLang="en-US" sz="1000">
                <a:latin typeface="Trebuchet MS" panose="020B0603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Trebuchet MS" panose="020B0603020202020204" pitchFamily="34" charset="0"/>
              </a:rPr>
              <a:t>  "ver":2,</a:t>
            </a:r>
          </a:p>
          <a:p>
            <a:pPr marL="0" indent="0" eaLnBrk="1" hangingPunct="1">
              <a:spcAft>
                <a:spcPct val="0"/>
              </a:spcAft>
              <a:buSzTx/>
              <a:buFont typeface="Trebuchet MS" panose="020B0603020202020204" pitchFamily="34" charset="0"/>
              <a:buNone/>
            </a:pPr>
            <a:r>
              <a:rPr lang="fr-FR" altLang="en-US" sz="1000">
                <a:latin typeface="Trebuchet MS" panose="020B0603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Trebuchet MS" panose="020B0603020202020204" pitchFamily="34" charset="0"/>
              </a:rPr>
              <a:t>  "prev_block":"00000000000000003043...",</a:t>
            </a:r>
          </a:p>
          <a:p>
            <a:pPr marL="0" indent="0" eaLnBrk="1" hangingPunct="1">
              <a:spcAft>
                <a:spcPct val="0"/>
              </a:spcAft>
              <a:buSzTx/>
              <a:buFont typeface="Trebuchet MS" panose="020B0603020202020204" pitchFamily="34" charset="0"/>
              <a:buNone/>
            </a:pPr>
            <a:r>
              <a:rPr lang="fr-FR" altLang="en-US" sz="1000">
                <a:latin typeface="Trebuchet MS" panose="020B0603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Trebuchet MS" panose="020B0603020202020204" pitchFamily="34" charset="0"/>
              </a:rPr>
              <a:t>  "time":1391279636,</a:t>
            </a:r>
          </a:p>
          <a:p>
            <a:pPr marL="0" indent="0" eaLnBrk="1" hangingPunct="1">
              <a:spcAft>
                <a:spcPct val="0"/>
              </a:spcAft>
              <a:buSzTx/>
              <a:buFont typeface="Trebuchet MS" panose="020B0603020202020204" pitchFamily="34" charset="0"/>
              <a:buNone/>
            </a:pPr>
            <a:r>
              <a:rPr lang="fr-FR" altLang="en-US" sz="1000">
                <a:latin typeface="Trebuchet MS" panose="020B0603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Trebuchet MS" panose="020B0603020202020204" pitchFamily="34" charset="0"/>
              </a:rPr>
              <a:t>  "bits":419558700,</a:t>
            </a:r>
          </a:p>
          <a:p>
            <a:pPr marL="0" indent="0" eaLnBrk="1" hangingPunct="1">
              <a:spcAft>
                <a:spcPct val="0"/>
              </a:spcAft>
              <a:buSzTx/>
              <a:buFont typeface="Trebuchet MS" panose="020B0603020202020204" pitchFamily="34" charset="0"/>
              <a:buNone/>
            </a:pPr>
            <a:r>
              <a:rPr lang="fr-FR" altLang="en-US" sz="1000">
                <a:latin typeface="Trebuchet MS" panose="020B0603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Trebuchet MS" panose="020B0603020202020204" pitchFamily="34" charset="0"/>
              </a:rPr>
              <a:t>  "nonce":459459841,</a:t>
            </a:r>
          </a:p>
          <a:p>
            <a:pPr marL="0" indent="0" eaLnBrk="1" hangingPunct="1">
              <a:spcAft>
                <a:spcPct val="0"/>
              </a:spcAft>
              <a:buSzTx/>
              <a:buFont typeface="Trebuchet MS" panose="020B0603020202020204" pitchFamily="34" charset="0"/>
              <a:buNone/>
            </a:pPr>
            <a:r>
              <a:rPr lang="fr-FR" altLang="en-US" sz="1000">
                <a:latin typeface="Trebuchet MS" panose="020B0603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Trebuchet MS" panose="020B0603020202020204" pitchFamily="34" charset="0"/>
              </a:rPr>
              <a:t>  "mrkl_root":"89776...",</a:t>
            </a:r>
          </a:p>
          <a:p>
            <a:pPr marL="0" indent="0" eaLnBrk="1" hangingPunct="1">
              <a:spcAft>
                <a:spcPct val="0"/>
              </a:spcAft>
              <a:buSzTx/>
              <a:buFont typeface="Trebuchet MS" panose="020B0603020202020204" pitchFamily="34" charset="0"/>
              <a:buNone/>
            </a:pPr>
            <a:r>
              <a:rPr lang="fr-FR" altLang="en-US" sz="1000">
                <a:latin typeface="Trebuchet MS" panose="020B0603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Trebuchet MS" panose="020B0603020202020204" pitchFamily="34" charset="0"/>
              </a:rPr>
              <a:t>  "n_tx":354,</a:t>
            </a:r>
          </a:p>
          <a:p>
            <a:pPr marL="0" indent="0" eaLnBrk="1" hangingPunct="1">
              <a:spcAft>
                <a:spcPct val="0"/>
              </a:spcAft>
              <a:buSzTx/>
              <a:buFont typeface="Trebuchet MS" panose="020B0603020202020204" pitchFamily="34" charset="0"/>
              <a:buNone/>
            </a:pPr>
            <a:r>
              <a:rPr lang="fr-FR" altLang="en-US" sz="1000">
                <a:latin typeface="Trebuchet MS" panose="020B0603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Trebuchet MS" panose="020B0603020202020204" pitchFamily="34" charset="0"/>
              </a:rPr>
              <a:t>  "size":181520,</a:t>
            </a:r>
          </a:p>
          <a:p>
            <a:pPr marL="0" indent="0" eaLnBrk="1" hangingPunct="1">
              <a:spcAft>
                <a:spcPct val="0"/>
              </a:spcAft>
              <a:buSzTx/>
              <a:buFont typeface="Trebuchet MS" panose="020B0603020202020204" pitchFamily="34" charset="0"/>
              <a:buNone/>
            </a:pPr>
            <a:r>
              <a:rPr lang="fr-FR" altLang="en-US" sz="1000">
                <a:latin typeface="Trebuchet MS" panose="020B0603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Trebuchet MS" panose="020B0603020202020204" pitchFamily="34" charset="0"/>
              </a:rPr>
              <a:t>  "tx":[</a:t>
            </a:r>
          </a:p>
          <a:p>
            <a:pPr marL="0" indent="0" eaLnBrk="1" hangingPunct="1">
              <a:spcAft>
                <a:spcPct val="0"/>
              </a:spcAft>
              <a:buSzTx/>
              <a:buFont typeface="Trebuchet MS" panose="020B0603020202020204" pitchFamily="34" charset="0"/>
              <a:buNone/>
            </a:pPr>
            <a:r>
              <a:rPr lang="fr-FR" altLang="en-US" sz="1000">
                <a:latin typeface="Trebuchet MS" panose="020B0603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Trebuchet MS" panose="020B0603020202020204" pitchFamily="34" charset="0"/>
              </a:rPr>
              <a:t>    ...</a:t>
            </a:r>
          </a:p>
          <a:p>
            <a:pPr marL="0" indent="0" eaLnBrk="1" hangingPunct="1">
              <a:spcAft>
                <a:spcPct val="0"/>
              </a:spcAft>
              <a:buSzTx/>
              <a:buFont typeface="Trebuchet MS" panose="020B0603020202020204" pitchFamily="34" charset="0"/>
              <a:buNone/>
            </a:pPr>
            <a:r>
              <a:rPr lang="fr-FR" altLang="en-US" sz="1000">
                <a:latin typeface="Trebuchet MS" panose="020B0603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Trebuchet MS" panose="020B0603020202020204" pitchFamily="34" charset="0"/>
              </a:rPr>
              <a:t>  ],</a:t>
            </a:r>
          </a:p>
          <a:p>
            <a:pPr marL="0" indent="0" eaLnBrk="1" hangingPunct="1">
              <a:spcAft>
                <a:spcPct val="0"/>
              </a:spcAft>
              <a:buSzTx/>
              <a:buFont typeface="Trebuchet MS" panose="020B0603020202020204" pitchFamily="34" charset="0"/>
              <a:buNone/>
            </a:pPr>
            <a:r>
              <a:rPr lang="fr-FR" altLang="en-US" sz="1000">
                <a:latin typeface="Trebuchet MS" panose="020B0603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Trebuchet MS" panose="020B0603020202020204" pitchFamily="34" charset="0"/>
              </a:rPr>
              <a:t>  "mrkl_tree":[</a:t>
            </a:r>
          </a:p>
          <a:p>
            <a:pPr marL="0" indent="0" eaLnBrk="1" hangingPunct="1">
              <a:spcAft>
                <a:spcPct val="0"/>
              </a:spcAft>
              <a:buSzTx/>
              <a:buFont typeface="Trebuchet MS" panose="020B0603020202020204" pitchFamily="34" charset="0"/>
              <a:buNone/>
            </a:pPr>
            <a:r>
              <a:rPr lang="fr-FR" altLang="en-US" sz="1000">
                <a:latin typeface="Trebuchet MS" panose="020B0603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Trebuchet MS" panose="020B0603020202020204" pitchFamily="34" charset="0"/>
              </a:rPr>
              <a:t>    "6bd5eb25...",</a:t>
            </a:r>
          </a:p>
          <a:p>
            <a:pPr marL="0" indent="0" eaLnBrk="1" hangingPunct="1">
              <a:spcAft>
                <a:spcPct val="0"/>
              </a:spcAft>
              <a:buSzTx/>
              <a:buFont typeface="Trebuchet MS" panose="020B0603020202020204" pitchFamily="34" charset="0"/>
              <a:buNone/>
            </a:pPr>
            <a:r>
              <a:rPr lang="fr-FR" altLang="en-US" sz="1000">
                <a:latin typeface="Trebuchet MS" panose="020B0603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Trebuchet MS" panose="020B0603020202020204" pitchFamily="34" charset="0"/>
              </a:rPr>
              <a:t>    ...</a:t>
            </a:r>
          </a:p>
          <a:p>
            <a:pPr marL="0" indent="0" eaLnBrk="1" hangingPunct="1">
              <a:spcAft>
                <a:spcPct val="0"/>
              </a:spcAft>
              <a:buSzTx/>
              <a:buFont typeface="Trebuchet MS" panose="020B0603020202020204" pitchFamily="34" charset="0"/>
              <a:buNone/>
            </a:pPr>
            <a:r>
              <a:rPr lang="fr-FR" altLang="en-US" sz="1000">
                <a:latin typeface="Trebuchet MS" panose="020B0603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Trebuchet MS" panose="020B0603020202020204" pitchFamily="34" charset="0"/>
              </a:rPr>
              <a:t>    "89776cdb..."</a:t>
            </a:r>
          </a:p>
          <a:p>
            <a:pPr marL="0" indent="0" eaLnBrk="1" hangingPunct="1">
              <a:spcAft>
                <a:spcPct val="0"/>
              </a:spcAft>
              <a:buSzTx/>
              <a:buFont typeface="Trebuchet MS" panose="020B0603020202020204" pitchFamily="34" charset="0"/>
              <a:buNone/>
            </a:pPr>
            <a:r>
              <a:rPr lang="fr-FR" altLang="en-US" sz="1000">
                <a:latin typeface="Trebuchet MS" panose="020B0603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Trebuchet MS" panose="020B0603020202020204" pitchFamily="34" charset="0"/>
              </a:rPr>
              <a:t>  ]</a:t>
            </a:r>
          </a:p>
          <a:p>
            <a:pPr marL="0" indent="0" eaLnBrk="1" hangingPunct="1">
              <a:spcAft>
                <a:spcPct val="0"/>
              </a:spcAft>
              <a:buSzTx/>
              <a:buFont typeface="Trebuchet MS" panose="020B0603020202020204" pitchFamily="34" charset="0"/>
              <a:buNone/>
            </a:pPr>
            <a:r>
              <a:rPr lang="fr-FR" altLang="en-US" sz="1000">
                <a:latin typeface="Trebuchet MS" panose="020B0603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Trebuchet MS" panose="020B0603020202020204" pitchFamily="34" charset="0"/>
              </a:rPr>
              <a:t>}</a:t>
            </a:r>
          </a:p>
        </p:txBody>
      </p:sp>
      <p:sp>
        <p:nvSpPr>
          <p:cNvPr id="436" name="Google Shape;436;p40">
            <a:extLst>
              <a:ext uri="{FF2B5EF4-FFF2-40B4-BE49-F238E27FC236}">
                <a16:creationId xmlns:a16="http://schemas.microsoft.com/office/drawing/2014/main" id="{18289B9A-0787-E1E9-C497-F779F2E0A99F}"/>
              </a:ext>
            </a:extLst>
          </p:cNvPr>
          <p:cNvSpPr/>
          <p:nvPr/>
        </p:nvSpPr>
        <p:spPr>
          <a:xfrm>
            <a:off x="1763713" y="1546225"/>
            <a:ext cx="276225" cy="1673225"/>
          </a:xfrm>
          <a:prstGeom prst="leftBrace">
            <a:avLst>
              <a:gd name="adj1" fmla="val 8333"/>
              <a:gd name="adj2" fmla="val 486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40">
            <a:extLst>
              <a:ext uri="{FF2B5EF4-FFF2-40B4-BE49-F238E27FC236}">
                <a16:creationId xmlns:a16="http://schemas.microsoft.com/office/drawing/2014/main" id="{A2E48C74-75EE-B169-5312-19C02D46FB57}"/>
              </a:ext>
            </a:extLst>
          </p:cNvPr>
          <p:cNvSpPr/>
          <p:nvPr/>
        </p:nvSpPr>
        <p:spPr>
          <a:xfrm>
            <a:off x="1763713" y="3348038"/>
            <a:ext cx="276225" cy="3200400"/>
          </a:xfrm>
          <a:prstGeom prst="leftBrace">
            <a:avLst>
              <a:gd name="adj1" fmla="val 8333"/>
              <a:gd name="adj2" fmla="val 486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40">
            <a:extLst>
              <a:ext uri="{FF2B5EF4-FFF2-40B4-BE49-F238E27FC236}">
                <a16:creationId xmlns:a16="http://schemas.microsoft.com/office/drawing/2014/main" id="{82D4AC5B-73C0-AD06-C6F9-857BF56D29A6}"/>
              </a:ext>
            </a:extLst>
          </p:cNvPr>
          <p:cNvSpPr txBox="1"/>
          <p:nvPr/>
        </p:nvSpPr>
        <p:spPr>
          <a:xfrm>
            <a:off x="280988" y="4692650"/>
            <a:ext cx="1335087" cy="704850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transaction data</a:t>
            </a: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40">
            <a:extLst>
              <a:ext uri="{FF2B5EF4-FFF2-40B4-BE49-F238E27FC236}">
                <a16:creationId xmlns:a16="http://schemas.microsoft.com/office/drawing/2014/main" id="{81503007-DC59-25DA-3112-2685073CA6CA}"/>
              </a:ext>
            </a:extLst>
          </p:cNvPr>
          <p:cNvSpPr txBox="1"/>
          <p:nvPr/>
        </p:nvSpPr>
        <p:spPr>
          <a:xfrm>
            <a:off x="333375" y="2151063"/>
            <a:ext cx="1282700" cy="898525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block header</a:t>
            </a: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Google Shape;668;p59">
            <a:extLst>
              <a:ext uri="{FF2B5EF4-FFF2-40B4-BE49-F238E27FC236}">
                <a16:creationId xmlns:a16="http://schemas.microsoft.com/office/drawing/2014/main" id="{82265D2E-87D3-94E7-21A0-1E354DB430E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2254250"/>
            <a:ext cx="7772400" cy="2297113"/>
          </a:xfrm>
        </p:spPr>
        <p:txBody>
          <a:bodyPr lIns="91425" tIns="91425" rIns="91425" bIns="91425"/>
          <a:lstStyle/>
          <a:p>
            <a:pPr>
              <a:spcBef>
                <a:spcPct val="0"/>
              </a:spcBef>
              <a:buClr>
                <a:srgbClr val="000000"/>
              </a:buClr>
              <a:buFont typeface="Trebuchet MS" panose="020B0603020202020204" pitchFamily="34" charset="0"/>
              <a:buNone/>
            </a:pPr>
            <a:endParaRPr lang="en-US" altLang="en-US" sz="3000">
              <a:solidFill>
                <a:srgbClr val="000000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  <a:p>
            <a:pPr>
              <a:spcBef>
                <a:spcPct val="0"/>
              </a:spcBef>
              <a:buClr>
                <a:srgbClr val="000000"/>
              </a:buClr>
              <a:buFont typeface="Trebuchet MS" panose="020B0603020202020204" pitchFamily="34" charset="0"/>
              <a:buNone/>
            </a:pPr>
            <a:r>
              <a:rPr lang="en-US" altLang="en-US"/>
              <a:t>Limitations &amp; improvements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0478AB-6674-7E76-D74A-9E69B7236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9681D-3A5E-4D94-8B0A-082B6D62DEF0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Google Shape;673;p60">
            <a:extLst>
              <a:ext uri="{FF2B5EF4-FFF2-40B4-BE49-F238E27FC236}">
                <a16:creationId xmlns:a16="http://schemas.microsoft.com/office/drawing/2014/main" id="{35695E6A-B470-828B-F17C-0EEE901ABB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SzTx/>
            </a:pPr>
            <a:r>
              <a:rPr lang="fr-FR" altLang="en-US"/>
              <a:t>Hard-coded limits in Bitcoin</a:t>
            </a:r>
            <a:endParaRPr lang="fr-FR" altLang="en-US" i="1"/>
          </a:p>
        </p:txBody>
      </p:sp>
      <p:sp>
        <p:nvSpPr>
          <p:cNvPr id="57346" name="Google Shape;674;p60">
            <a:extLst>
              <a:ext uri="{FF2B5EF4-FFF2-40B4-BE49-F238E27FC236}">
                <a16:creationId xmlns:a16="http://schemas.microsoft.com/office/drawing/2014/main" id="{ED4AEBDB-DFD9-2614-62A2-625E771142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348663" cy="4656138"/>
          </a:xfrm>
        </p:spPr>
        <p:txBody>
          <a:bodyPr/>
          <a:lstStyle/>
          <a:p>
            <a:pPr>
              <a:spcAft>
                <a:spcPct val="0"/>
              </a:spcAft>
              <a:buSzTx/>
            </a:pPr>
            <a:r>
              <a:rPr lang="fr-FR" altLang="en-US"/>
              <a:t>10 min. average creation time per block</a:t>
            </a:r>
          </a:p>
          <a:p>
            <a:pPr>
              <a:spcBef>
                <a:spcPct val="0"/>
              </a:spcBef>
              <a:spcAft>
                <a:spcPct val="0"/>
              </a:spcAft>
              <a:buSzTx/>
            </a:pPr>
            <a:r>
              <a:rPr lang="fr-FR" altLang="en-US"/>
              <a:t>1 M bytes in a block</a:t>
            </a:r>
          </a:p>
          <a:p>
            <a:pPr>
              <a:spcBef>
                <a:spcPct val="0"/>
              </a:spcBef>
              <a:spcAft>
                <a:spcPct val="0"/>
              </a:spcAft>
              <a:buSzTx/>
            </a:pPr>
            <a:r>
              <a:rPr lang="fr-FR" altLang="en-US"/>
              <a:t>20,000 signature operations per block</a:t>
            </a:r>
          </a:p>
          <a:p>
            <a:pPr>
              <a:spcBef>
                <a:spcPct val="0"/>
              </a:spcBef>
              <a:spcAft>
                <a:spcPct val="0"/>
              </a:spcAft>
              <a:buSzTx/>
            </a:pPr>
            <a:r>
              <a:rPr lang="fr-FR" altLang="en-US"/>
              <a:t>100 M </a:t>
            </a:r>
            <a:r>
              <a:rPr lang="fr-FR" altLang="en-US" i="1"/>
              <a:t>satoshis</a:t>
            </a:r>
            <a:r>
              <a:rPr lang="fr-FR" altLang="en-US"/>
              <a:t> per bitcoin</a:t>
            </a:r>
          </a:p>
          <a:p>
            <a:pPr>
              <a:spcBef>
                <a:spcPct val="0"/>
              </a:spcBef>
              <a:spcAft>
                <a:spcPct val="0"/>
              </a:spcAft>
              <a:buSzTx/>
            </a:pPr>
            <a:r>
              <a:rPr lang="fr-FR" altLang="en-US"/>
              <a:t>23M total bitcoins maximum</a:t>
            </a:r>
          </a:p>
          <a:p>
            <a:pPr>
              <a:spcBef>
                <a:spcPct val="0"/>
              </a:spcBef>
              <a:spcAft>
                <a:spcPct val="0"/>
              </a:spcAft>
              <a:buSzTx/>
            </a:pPr>
            <a:r>
              <a:rPr lang="fr-FR" altLang="en-US"/>
              <a:t>50,25,12.5... bitcoin mining reward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Google Shape;681;p61">
            <a:extLst>
              <a:ext uri="{FF2B5EF4-FFF2-40B4-BE49-F238E27FC236}">
                <a16:creationId xmlns:a16="http://schemas.microsoft.com/office/drawing/2014/main" id="{EF7D7A6C-3B5E-ACE2-D63A-5660587D13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SzTx/>
            </a:pPr>
            <a:r>
              <a:rPr lang="fr-FR" altLang="en-US"/>
              <a:t>Throughput limits in Bitcoin</a:t>
            </a:r>
            <a:endParaRPr lang="fr-FR" altLang="en-US" i="1"/>
          </a:p>
        </p:txBody>
      </p:sp>
      <p:sp>
        <p:nvSpPr>
          <p:cNvPr id="59394" name="Google Shape;682;p61">
            <a:extLst>
              <a:ext uri="{FF2B5EF4-FFF2-40B4-BE49-F238E27FC236}">
                <a16:creationId xmlns:a16="http://schemas.microsoft.com/office/drawing/2014/main" id="{E5A76913-7D11-7904-21B3-BDFC97C544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348663" cy="4856163"/>
          </a:xfrm>
        </p:spPr>
        <p:txBody>
          <a:bodyPr/>
          <a:lstStyle/>
          <a:p>
            <a:pPr>
              <a:spcAft>
                <a:spcPct val="0"/>
              </a:spcAft>
              <a:buSzTx/>
            </a:pPr>
            <a:r>
              <a:rPr lang="fr-FR" altLang="en-US"/>
              <a:t>1 M bytes/block (10 min)</a:t>
            </a:r>
          </a:p>
          <a:p>
            <a:pPr>
              <a:spcBef>
                <a:spcPct val="0"/>
              </a:spcBef>
              <a:spcAft>
                <a:spcPct val="0"/>
              </a:spcAft>
              <a:buSzTx/>
            </a:pPr>
            <a:r>
              <a:rPr lang="fr-FR" altLang="en-US"/>
              <a:t>&gt;250 bytes/transaction</a:t>
            </a:r>
          </a:p>
          <a:p>
            <a:pPr>
              <a:spcBef>
                <a:spcPct val="0"/>
              </a:spcBef>
              <a:spcAft>
                <a:spcPct val="0"/>
              </a:spcAft>
              <a:buSzTx/>
            </a:pPr>
            <a:r>
              <a:rPr lang="fr-FR" altLang="en-US"/>
              <a:t>7 transactions/sec ☹</a:t>
            </a:r>
          </a:p>
          <a:p>
            <a:pPr>
              <a:spcAft>
                <a:spcPct val="0"/>
              </a:spcAft>
              <a:buSzTx/>
              <a:buFontTx/>
              <a:buNone/>
            </a:pPr>
            <a:endParaRPr lang="fr-FR" altLang="en-US"/>
          </a:p>
          <a:p>
            <a:pPr>
              <a:spcAft>
                <a:spcPct val="0"/>
              </a:spcAft>
              <a:buSzTx/>
              <a:buFontTx/>
              <a:buNone/>
            </a:pPr>
            <a:r>
              <a:rPr lang="fr-FR" altLang="en-US"/>
              <a:t>Compare to:</a:t>
            </a:r>
          </a:p>
          <a:p>
            <a:pPr>
              <a:spcAft>
                <a:spcPct val="0"/>
              </a:spcAft>
              <a:buSzTx/>
            </a:pPr>
            <a:r>
              <a:rPr lang="fr-FR" altLang="en-US"/>
              <a:t>VISA: 2,000-10,000 transactions/sec</a:t>
            </a:r>
          </a:p>
          <a:p>
            <a:pPr>
              <a:spcBef>
                <a:spcPct val="0"/>
              </a:spcBef>
              <a:spcAft>
                <a:spcPct val="0"/>
              </a:spcAft>
              <a:buSzTx/>
            </a:pPr>
            <a:r>
              <a:rPr lang="fr-FR" altLang="en-US"/>
              <a:t>PayPal: 50-100 transaction/sec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Google Shape;687;p62">
            <a:extLst>
              <a:ext uri="{FF2B5EF4-FFF2-40B4-BE49-F238E27FC236}">
                <a16:creationId xmlns:a16="http://schemas.microsoft.com/office/drawing/2014/main" id="{6A9D979D-4ECE-88AD-D97A-9B15255497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SzTx/>
            </a:pPr>
            <a:r>
              <a:rPr lang="fr-FR" altLang="en-US"/>
              <a:t>Cryptographic limits in Bitcoin</a:t>
            </a:r>
            <a:endParaRPr lang="fr-FR" altLang="en-US" i="1"/>
          </a:p>
        </p:txBody>
      </p:sp>
      <p:sp>
        <p:nvSpPr>
          <p:cNvPr id="61442" name="Google Shape;688;p62">
            <a:extLst>
              <a:ext uri="{FF2B5EF4-FFF2-40B4-BE49-F238E27FC236}">
                <a16:creationId xmlns:a16="http://schemas.microsoft.com/office/drawing/2014/main" id="{2D7B41D0-F8C3-528F-7D9A-1262956E4C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348663" cy="4856163"/>
          </a:xfrm>
        </p:spPr>
        <p:txBody>
          <a:bodyPr/>
          <a:lstStyle/>
          <a:p>
            <a:pPr>
              <a:spcAft>
                <a:spcPct val="0"/>
              </a:spcAft>
              <a:buSzTx/>
            </a:pPr>
            <a:r>
              <a:rPr lang="fr-FR" altLang="en-US"/>
              <a:t>Only 1 signature algorithm (ECDSA/P256)</a:t>
            </a:r>
          </a:p>
          <a:p>
            <a:pPr>
              <a:spcBef>
                <a:spcPct val="0"/>
              </a:spcBef>
              <a:spcAft>
                <a:spcPct val="0"/>
              </a:spcAft>
              <a:buSzTx/>
            </a:pPr>
            <a:r>
              <a:rPr lang="fr-FR" altLang="en-US"/>
              <a:t>Hard-coded hash functions</a:t>
            </a:r>
          </a:p>
          <a:p>
            <a:pPr>
              <a:spcAft>
                <a:spcPct val="0"/>
              </a:spcAft>
              <a:buSzTx/>
              <a:buFontTx/>
              <a:buNone/>
            </a:pPr>
            <a:endParaRPr lang="fr-FR" altLang="en-US"/>
          </a:p>
          <a:p>
            <a:pPr>
              <a:spcAft>
                <a:spcPct val="0"/>
              </a:spcAft>
              <a:buSzTx/>
              <a:buFontTx/>
              <a:buNone/>
            </a:pPr>
            <a:r>
              <a:rPr lang="fr-FR" altLang="en-US"/>
              <a:t>Crypto primitives might break by 2040...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Google Shape;693;p63">
            <a:extLst>
              <a:ext uri="{FF2B5EF4-FFF2-40B4-BE49-F238E27FC236}">
                <a16:creationId xmlns:a16="http://schemas.microsoft.com/office/drawing/2014/main" id="{D95745A1-E0A8-6336-FBDE-9E201A5254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SzTx/>
            </a:pPr>
            <a:r>
              <a:rPr lang="fr-FR" altLang="fr-FR"/>
              <a:t>“</a:t>
            </a:r>
            <a:r>
              <a:rPr lang="fr-FR" altLang="en-US"/>
              <a:t>Hard-forking</a:t>
            </a:r>
            <a:r>
              <a:rPr lang="fr-FR" altLang="fr-FR"/>
              <a:t>”</a:t>
            </a:r>
            <a:r>
              <a:rPr lang="fr-FR" altLang="en-US"/>
              <a:t> changes to Bitcoin</a:t>
            </a:r>
            <a:endParaRPr lang="fr-FR" altLang="en-US" i="1"/>
          </a:p>
        </p:txBody>
      </p:sp>
      <p:sp>
        <p:nvSpPr>
          <p:cNvPr id="63490" name="Google Shape;694;p63">
            <a:extLst>
              <a:ext uri="{FF2B5EF4-FFF2-40B4-BE49-F238E27FC236}">
                <a16:creationId xmlns:a16="http://schemas.microsoft.com/office/drawing/2014/main" id="{FF1C6248-D631-7753-4576-0542B5BEB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9713" y="1754188"/>
            <a:ext cx="725487" cy="1019175"/>
          </a:xfrm>
          <a:prstGeom prst="can">
            <a:avLst>
              <a:gd name="adj" fmla="val 25066"/>
            </a:avLst>
          </a:prstGeom>
          <a:solidFill>
            <a:schemeClr val="bg2"/>
          </a:solidFill>
          <a:ln w="1905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en-US" sz="2800"/>
              <a:t>1</a:t>
            </a:r>
          </a:p>
        </p:txBody>
      </p:sp>
      <p:sp>
        <p:nvSpPr>
          <p:cNvPr id="63491" name="Google Shape;695;p63">
            <a:extLst>
              <a:ext uri="{FF2B5EF4-FFF2-40B4-BE49-F238E27FC236}">
                <a16:creationId xmlns:a16="http://schemas.microsoft.com/office/drawing/2014/main" id="{544033CA-ADF9-F07A-B9A0-FDDDD4127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250" y="4270375"/>
            <a:ext cx="727075" cy="1019175"/>
          </a:xfrm>
          <a:prstGeom prst="can">
            <a:avLst>
              <a:gd name="adj" fmla="val 25011"/>
            </a:avLst>
          </a:prstGeom>
          <a:solidFill>
            <a:schemeClr val="bg2"/>
          </a:solidFill>
          <a:ln w="1905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en-US" sz="2800"/>
              <a:t>6</a:t>
            </a:r>
          </a:p>
        </p:txBody>
      </p:sp>
      <p:sp>
        <p:nvSpPr>
          <p:cNvPr id="63492" name="Google Shape;696;p63">
            <a:extLst>
              <a:ext uri="{FF2B5EF4-FFF2-40B4-BE49-F238E27FC236}">
                <a16:creationId xmlns:a16="http://schemas.microsoft.com/office/drawing/2014/main" id="{DFB44BEE-9529-E361-A5C9-9ECD62967A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788" y="5532438"/>
            <a:ext cx="727075" cy="1017587"/>
          </a:xfrm>
          <a:prstGeom prst="can">
            <a:avLst>
              <a:gd name="adj" fmla="val 24972"/>
            </a:avLst>
          </a:prstGeom>
          <a:solidFill>
            <a:srgbClr val="00FF00"/>
          </a:solidFill>
          <a:ln w="1905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en-US" sz="2800"/>
              <a:t>4</a:t>
            </a:r>
          </a:p>
        </p:txBody>
      </p:sp>
      <p:sp>
        <p:nvSpPr>
          <p:cNvPr id="63493" name="Google Shape;697;p63">
            <a:extLst>
              <a:ext uri="{FF2B5EF4-FFF2-40B4-BE49-F238E27FC236}">
                <a16:creationId xmlns:a16="http://schemas.microsoft.com/office/drawing/2014/main" id="{974C9EF6-8ED6-9570-A902-D16A57C482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2408238"/>
            <a:ext cx="727075" cy="1017587"/>
          </a:xfrm>
          <a:prstGeom prst="can">
            <a:avLst>
              <a:gd name="adj" fmla="val 24972"/>
            </a:avLst>
          </a:prstGeom>
          <a:solidFill>
            <a:srgbClr val="00FF00"/>
          </a:solidFill>
          <a:ln w="1905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en-US" sz="2800"/>
              <a:t>7</a:t>
            </a:r>
          </a:p>
        </p:txBody>
      </p:sp>
      <p:sp>
        <p:nvSpPr>
          <p:cNvPr id="63494" name="Google Shape;698;p63">
            <a:extLst>
              <a:ext uri="{FF2B5EF4-FFF2-40B4-BE49-F238E27FC236}">
                <a16:creationId xmlns:a16="http://schemas.microsoft.com/office/drawing/2014/main" id="{60147E8C-44D2-7B09-E875-6EC4C7921C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2625" y="4075113"/>
            <a:ext cx="727075" cy="1017587"/>
          </a:xfrm>
          <a:prstGeom prst="can">
            <a:avLst>
              <a:gd name="adj" fmla="val 24972"/>
            </a:avLst>
          </a:prstGeom>
          <a:solidFill>
            <a:srgbClr val="00FF00"/>
          </a:solidFill>
          <a:ln w="1905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en-US" sz="2800"/>
              <a:t>3</a:t>
            </a:r>
          </a:p>
        </p:txBody>
      </p:sp>
      <p:sp>
        <p:nvSpPr>
          <p:cNvPr id="63495" name="Google Shape;699;p63">
            <a:extLst>
              <a:ext uri="{FF2B5EF4-FFF2-40B4-BE49-F238E27FC236}">
                <a16:creationId xmlns:a16="http://schemas.microsoft.com/office/drawing/2014/main" id="{3668DC4D-CCFA-03BB-C7C9-53B874309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0125" y="1562100"/>
            <a:ext cx="727075" cy="1019175"/>
          </a:xfrm>
          <a:prstGeom prst="can">
            <a:avLst>
              <a:gd name="adj" fmla="val 25011"/>
            </a:avLst>
          </a:prstGeom>
          <a:solidFill>
            <a:srgbClr val="00FF00"/>
          </a:solidFill>
          <a:ln w="1905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en-US" sz="2800"/>
              <a:t>5</a:t>
            </a:r>
          </a:p>
        </p:txBody>
      </p:sp>
      <p:sp>
        <p:nvSpPr>
          <p:cNvPr id="63496" name="Google Shape;700;p63">
            <a:extLst>
              <a:ext uri="{FF2B5EF4-FFF2-40B4-BE49-F238E27FC236}">
                <a16:creationId xmlns:a16="http://schemas.microsoft.com/office/drawing/2014/main" id="{CEDEBA93-0E17-3A4D-023D-61FAB9FEC8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5300" y="4513263"/>
            <a:ext cx="727075" cy="1019175"/>
          </a:xfrm>
          <a:prstGeom prst="can">
            <a:avLst>
              <a:gd name="adj" fmla="val 25011"/>
            </a:avLst>
          </a:prstGeom>
          <a:solidFill>
            <a:schemeClr val="bg2"/>
          </a:solidFill>
          <a:ln w="1905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en-US" sz="2800"/>
              <a:t>2</a:t>
            </a:r>
          </a:p>
        </p:txBody>
      </p:sp>
      <p:cxnSp>
        <p:nvCxnSpPr>
          <p:cNvPr id="63497" name="Google Shape;701;p63">
            <a:extLst>
              <a:ext uri="{FF2B5EF4-FFF2-40B4-BE49-F238E27FC236}">
                <a16:creationId xmlns:a16="http://schemas.microsoft.com/office/drawing/2014/main" id="{E45A84EA-569D-F1FE-7D97-888F7092E050}"/>
              </a:ext>
            </a:extLst>
          </p:cNvPr>
          <p:cNvCxnSpPr>
            <a:cxnSpLocks noChangeShapeType="1"/>
            <a:stCxn id="63490" idx="3"/>
            <a:endCxn id="63491" idx="1"/>
          </p:cNvCxnSpPr>
          <p:nvPr/>
        </p:nvCxnSpPr>
        <p:spPr bwMode="auto">
          <a:xfrm flipH="1">
            <a:off x="1220788" y="2773363"/>
            <a:ext cx="650875" cy="1497012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498" name="Google Shape;702;p63">
            <a:extLst>
              <a:ext uri="{FF2B5EF4-FFF2-40B4-BE49-F238E27FC236}">
                <a16:creationId xmlns:a16="http://schemas.microsoft.com/office/drawing/2014/main" id="{C5F95865-0E33-A88F-A534-C3A08A7D63EE}"/>
              </a:ext>
            </a:extLst>
          </p:cNvPr>
          <p:cNvCxnSpPr>
            <a:cxnSpLocks noChangeShapeType="1"/>
            <a:stCxn id="63495" idx="2"/>
            <a:endCxn id="63490" idx="4"/>
          </p:cNvCxnSpPr>
          <p:nvPr/>
        </p:nvCxnSpPr>
        <p:spPr bwMode="auto">
          <a:xfrm flipH="1">
            <a:off x="2235200" y="2071688"/>
            <a:ext cx="2574925" cy="192087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499" name="Google Shape;703;p63">
            <a:extLst>
              <a:ext uri="{FF2B5EF4-FFF2-40B4-BE49-F238E27FC236}">
                <a16:creationId xmlns:a16="http://schemas.microsoft.com/office/drawing/2014/main" id="{BD524AC3-D350-0E03-2CE3-6848CA84C806}"/>
              </a:ext>
            </a:extLst>
          </p:cNvPr>
          <p:cNvCxnSpPr>
            <a:cxnSpLocks noChangeShapeType="1"/>
            <a:stCxn id="63494" idx="2"/>
          </p:cNvCxnSpPr>
          <p:nvPr/>
        </p:nvCxnSpPr>
        <p:spPr bwMode="auto">
          <a:xfrm flipH="1">
            <a:off x="1584325" y="4583113"/>
            <a:ext cx="2908300" cy="134937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500" name="Google Shape;704;p63">
            <a:extLst>
              <a:ext uri="{FF2B5EF4-FFF2-40B4-BE49-F238E27FC236}">
                <a16:creationId xmlns:a16="http://schemas.microsoft.com/office/drawing/2014/main" id="{A8977B22-D324-07C5-2C5E-8049C6FF5D7B}"/>
              </a:ext>
            </a:extLst>
          </p:cNvPr>
          <p:cNvCxnSpPr>
            <a:cxnSpLocks noChangeShapeType="1"/>
            <a:stCxn id="63493" idx="2"/>
            <a:endCxn id="63494" idx="4"/>
          </p:cNvCxnSpPr>
          <p:nvPr/>
        </p:nvCxnSpPr>
        <p:spPr bwMode="auto">
          <a:xfrm flipH="1">
            <a:off x="5219700" y="2916238"/>
            <a:ext cx="1333500" cy="1666875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501" name="Google Shape;705;p63">
            <a:extLst>
              <a:ext uri="{FF2B5EF4-FFF2-40B4-BE49-F238E27FC236}">
                <a16:creationId xmlns:a16="http://schemas.microsoft.com/office/drawing/2014/main" id="{BD40B296-6B2F-8465-8734-20DAE932DE52}"/>
              </a:ext>
            </a:extLst>
          </p:cNvPr>
          <p:cNvCxnSpPr>
            <a:cxnSpLocks noChangeShapeType="1"/>
            <a:stCxn id="63493" idx="2"/>
            <a:endCxn id="63495" idx="4"/>
          </p:cNvCxnSpPr>
          <p:nvPr/>
        </p:nvCxnSpPr>
        <p:spPr bwMode="auto">
          <a:xfrm rot="10800000">
            <a:off x="5537200" y="2071688"/>
            <a:ext cx="1016000" cy="844550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502" name="Google Shape;706;p63">
            <a:extLst>
              <a:ext uri="{FF2B5EF4-FFF2-40B4-BE49-F238E27FC236}">
                <a16:creationId xmlns:a16="http://schemas.microsoft.com/office/drawing/2014/main" id="{89C8743F-C292-3370-EEAB-C39FF42756B9}"/>
              </a:ext>
            </a:extLst>
          </p:cNvPr>
          <p:cNvCxnSpPr>
            <a:cxnSpLocks noChangeShapeType="1"/>
            <a:stCxn id="63494" idx="3"/>
          </p:cNvCxnSpPr>
          <p:nvPr/>
        </p:nvCxnSpPr>
        <p:spPr bwMode="auto">
          <a:xfrm flipH="1">
            <a:off x="3514725" y="5092700"/>
            <a:ext cx="1341438" cy="563563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503" name="Google Shape;707;p63">
            <a:extLst>
              <a:ext uri="{FF2B5EF4-FFF2-40B4-BE49-F238E27FC236}">
                <a16:creationId xmlns:a16="http://schemas.microsoft.com/office/drawing/2014/main" id="{C779B75E-4799-81D1-C9EC-B761823FCD7B}"/>
              </a:ext>
            </a:extLst>
          </p:cNvPr>
          <p:cNvCxnSpPr>
            <a:cxnSpLocks noChangeShapeType="1"/>
            <a:stCxn id="63496" idx="1"/>
          </p:cNvCxnSpPr>
          <p:nvPr/>
        </p:nvCxnSpPr>
        <p:spPr bwMode="auto">
          <a:xfrm rot="10800000">
            <a:off x="6956425" y="3425825"/>
            <a:ext cx="252413" cy="1087438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504" name="Google Shape;708;p63">
            <a:extLst>
              <a:ext uri="{FF2B5EF4-FFF2-40B4-BE49-F238E27FC236}">
                <a16:creationId xmlns:a16="http://schemas.microsoft.com/office/drawing/2014/main" id="{8947BE35-14A1-B3D6-50A1-2BE3657B7EC3}"/>
              </a:ext>
            </a:extLst>
          </p:cNvPr>
          <p:cNvCxnSpPr>
            <a:cxnSpLocks noChangeShapeType="1"/>
            <a:stCxn id="63496" idx="2"/>
            <a:endCxn id="63492" idx="4"/>
          </p:cNvCxnSpPr>
          <p:nvPr/>
        </p:nvCxnSpPr>
        <p:spPr bwMode="auto">
          <a:xfrm flipH="1">
            <a:off x="3598863" y="5022850"/>
            <a:ext cx="3246437" cy="1019175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3505" name="Google Shape;709;p63">
            <a:extLst>
              <a:ext uri="{FF2B5EF4-FFF2-40B4-BE49-F238E27FC236}">
                <a16:creationId xmlns:a16="http://schemas.microsoft.com/office/drawing/2014/main" id="{CC23C96F-5109-5F2A-445E-FFA268F3C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7650" y="2914650"/>
            <a:ext cx="727075" cy="1017588"/>
          </a:xfrm>
          <a:prstGeom prst="can">
            <a:avLst>
              <a:gd name="adj" fmla="val 24972"/>
            </a:avLst>
          </a:prstGeom>
          <a:solidFill>
            <a:srgbClr val="00FF00"/>
          </a:solidFill>
          <a:ln w="1905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en-US" sz="2800"/>
              <a:t>8</a:t>
            </a:r>
          </a:p>
        </p:txBody>
      </p:sp>
      <p:cxnSp>
        <p:nvCxnSpPr>
          <p:cNvPr id="63506" name="Google Shape;710;p63">
            <a:extLst>
              <a:ext uri="{FF2B5EF4-FFF2-40B4-BE49-F238E27FC236}">
                <a16:creationId xmlns:a16="http://schemas.microsoft.com/office/drawing/2014/main" id="{01F4943C-D3FD-8D73-F022-9F9F5C95584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71700" y="2773363"/>
            <a:ext cx="644525" cy="649287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507" name="Google Shape;711;p63">
            <a:extLst>
              <a:ext uri="{FF2B5EF4-FFF2-40B4-BE49-F238E27FC236}">
                <a16:creationId xmlns:a16="http://schemas.microsoft.com/office/drawing/2014/main" id="{03B5197E-DE93-909F-6F80-35C3CFAADD5D}"/>
              </a:ext>
            </a:extLst>
          </p:cNvPr>
          <p:cNvCxnSpPr>
            <a:cxnSpLocks noChangeShapeType="1"/>
            <a:stCxn id="63505" idx="3"/>
          </p:cNvCxnSpPr>
          <p:nvPr/>
        </p:nvCxnSpPr>
        <p:spPr bwMode="auto">
          <a:xfrm flipH="1">
            <a:off x="1573213" y="3932238"/>
            <a:ext cx="1577975" cy="520700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508" name="Google Shape;712;p63">
            <a:extLst>
              <a:ext uri="{FF2B5EF4-FFF2-40B4-BE49-F238E27FC236}">
                <a16:creationId xmlns:a16="http://schemas.microsoft.com/office/drawing/2014/main" id="{8F898F99-8E67-C1F4-0976-B633F047CD41}"/>
              </a:ext>
            </a:extLst>
          </p:cNvPr>
          <p:cNvCxnSpPr>
            <a:cxnSpLocks noChangeShapeType="1"/>
            <a:stCxn id="63495" idx="3"/>
            <a:endCxn id="63505" idx="4"/>
          </p:cNvCxnSpPr>
          <p:nvPr/>
        </p:nvCxnSpPr>
        <p:spPr bwMode="auto">
          <a:xfrm flipH="1">
            <a:off x="3514725" y="2581275"/>
            <a:ext cx="1658938" cy="842963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3" name="Google Shape;713;p63">
            <a:extLst>
              <a:ext uri="{FF2B5EF4-FFF2-40B4-BE49-F238E27FC236}">
                <a16:creationId xmlns:a16="http://schemas.microsoft.com/office/drawing/2014/main" id="{542636D5-2186-720F-C954-73FC0CD7B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0" y="4205288"/>
            <a:ext cx="2151063" cy="11430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FFFF00"/>
          </a:solidFill>
          <a:ln w="1905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000"/>
              <a:t>I found a nifty new block!</a:t>
            </a:r>
          </a:p>
        </p:txBody>
      </p:sp>
      <p:sp>
        <p:nvSpPr>
          <p:cNvPr id="714" name="Google Shape;714;p63">
            <a:extLst>
              <a:ext uri="{FF2B5EF4-FFF2-40B4-BE49-F238E27FC236}">
                <a16:creationId xmlns:a16="http://schemas.microsoft.com/office/drawing/2014/main" id="{0154101F-7AC2-20BF-4329-9A3FCF4369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6225" y="6130925"/>
            <a:ext cx="1090613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100">
                <a:latin typeface="Courier New" panose="02070309020205020404" pitchFamily="49" charset="0"/>
                <a:sym typeface="Courier New" panose="02070309020205020404" pitchFamily="49" charset="0"/>
              </a:rPr>
              <a:t>Block 24</a:t>
            </a:r>
          </a:p>
        </p:txBody>
      </p:sp>
      <p:sp>
        <p:nvSpPr>
          <p:cNvPr id="715" name="Google Shape;715;p63">
            <a:extLst>
              <a:ext uri="{FF2B5EF4-FFF2-40B4-BE49-F238E27FC236}">
                <a16:creationId xmlns:a16="http://schemas.microsoft.com/office/drawing/2014/main" id="{3985D691-A72C-4D97-DDDE-46EC04D6EE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0" y="4670425"/>
            <a:ext cx="1092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100">
                <a:latin typeface="Courier New" panose="02070309020205020404" pitchFamily="49" charset="0"/>
                <a:sym typeface="Courier New" panose="02070309020205020404" pitchFamily="49" charset="0"/>
              </a:rPr>
              <a:t>Block 24</a:t>
            </a:r>
          </a:p>
        </p:txBody>
      </p:sp>
      <p:sp>
        <p:nvSpPr>
          <p:cNvPr id="716" name="Google Shape;716;p63">
            <a:extLst>
              <a:ext uri="{FF2B5EF4-FFF2-40B4-BE49-F238E27FC236}">
                <a16:creationId xmlns:a16="http://schemas.microsoft.com/office/drawing/2014/main" id="{400E1FA1-AB13-FE57-21B5-D97CC56286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3675" y="3514725"/>
            <a:ext cx="1092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100">
                <a:latin typeface="Courier New" panose="02070309020205020404" pitchFamily="49" charset="0"/>
                <a:sym typeface="Courier New" panose="02070309020205020404" pitchFamily="49" charset="0"/>
              </a:rPr>
              <a:t>Block 24</a:t>
            </a:r>
          </a:p>
        </p:txBody>
      </p:sp>
      <p:sp>
        <p:nvSpPr>
          <p:cNvPr id="717" name="Google Shape;717;p63">
            <a:extLst>
              <a:ext uri="{FF2B5EF4-FFF2-40B4-BE49-F238E27FC236}">
                <a16:creationId xmlns:a16="http://schemas.microsoft.com/office/drawing/2014/main" id="{BCAAF167-504E-1992-4805-AE2CC6D588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3" y="2132013"/>
            <a:ext cx="10922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100">
                <a:latin typeface="Courier New" panose="02070309020205020404" pitchFamily="49" charset="0"/>
                <a:sym typeface="Courier New" panose="02070309020205020404" pitchFamily="49" charset="0"/>
              </a:rPr>
              <a:t>Block 24</a:t>
            </a:r>
          </a:p>
        </p:txBody>
      </p:sp>
      <p:sp>
        <p:nvSpPr>
          <p:cNvPr id="718" name="Google Shape;718;p63">
            <a:extLst>
              <a:ext uri="{FF2B5EF4-FFF2-40B4-BE49-F238E27FC236}">
                <a16:creationId xmlns:a16="http://schemas.microsoft.com/office/drawing/2014/main" id="{401A531E-A011-7A67-0C2E-457332EC2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0175" y="2960688"/>
            <a:ext cx="10922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100">
                <a:latin typeface="Courier New" panose="02070309020205020404" pitchFamily="49" charset="0"/>
                <a:sym typeface="Courier New" panose="02070309020205020404" pitchFamily="49" charset="0"/>
              </a:rPr>
              <a:t>Block 24</a:t>
            </a:r>
          </a:p>
        </p:txBody>
      </p:sp>
      <p:sp>
        <p:nvSpPr>
          <p:cNvPr id="63515" name="Google Shape;719;p63">
            <a:extLst>
              <a:ext uri="{FF2B5EF4-FFF2-40B4-BE49-F238E27FC236}">
                <a16:creationId xmlns:a16="http://schemas.microsoft.com/office/drawing/2014/main" id="{95B0E3B8-FA41-339A-F1BD-4E45F9AA75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6563" y="5114925"/>
            <a:ext cx="1092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100">
                <a:latin typeface="Courier New" panose="02070309020205020404" pitchFamily="49" charset="0"/>
                <a:sym typeface="Courier New" panose="02070309020205020404" pitchFamily="49" charset="0"/>
              </a:rPr>
              <a:t>Block 23</a:t>
            </a:r>
          </a:p>
        </p:txBody>
      </p:sp>
      <p:sp>
        <p:nvSpPr>
          <p:cNvPr id="63516" name="Google Shape;720;p63">
            <a:extLst>
              <a:ext uri="{FF2B5EF4-FFF2-40B4-BE49-F238E27FC236}">
                <a16:creationId xmlns:a16="http://schemas.microsoft.com/office/drawing/2014/main" id="{7AFB150A-7D03-9032-366C-39281E380F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050" y="4848225"/>
            <a:ext cx="1090613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100">
                <a:latin typeface="Courier New" panose="02070309020205020404" pitchFamily="49" charset="0"/>
                <a:sym typeface="Courier New" panose="02070309020205020404" pitchFamily="49" charset="0"/>
              </a:rPr>
              <a:t>Block 23</a:t>
            </a:r>
          </a:p>
        </p:txBody>
      </p:sp>
      <p:sp>
        <p:nvSpPr>
          <p:cNvPr id="63517" name="Google Shape;721;p63">
            <a:extLst>
              <a:ext uri="{FF2B5EF4-FFF2-40B4-BE49-F238E27FC236}">
                <a16:creationId xmlns:a16="http://schemas.microsoft.com/office/drawing/2014/main" id="{3AAD5A7D-AC8D-9C47-0424-6F4E1B85CE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3513" y="2346325"/>
            <a:ext cx="10922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100">
                <a:latin typeface="Courier New" panose="02070309020205020404" pitchFamily="49" charset="0"/>
                <a:sym typeface="Courier New" panose="02070309020205020404" pitchFamily="49" charset="0"/>
              </a:rPr>
              <a:t>Block 23</a:t>
            </a:r>
          </a:p>
        </p:txBody>
      </p:sp>
      <p:sp>
        <p:nvSpPr>
          <p:cNvPr id="722" name="Google Shape;722;p63">
            <a:extLst>
              <a:ext uri="{FF2B5EF4-FFF2-40B4-BE49-F238E27FC236}">
                <a16:creationId xmlns:a16="http://schemas.microsoft.com/office/drawing/2014/main" id="{349CE6CA-694A-8405-8A79-45CBFA4BC1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3675" y="3554413"/>
            <a:ext cx="10922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100">
                <a:latin typeface="Courier New" panose="02070309020205020404" pitchFamily="49" charset="0"/>
                <a:sym typeface="Courier New" panose="02070309020205020404" pitchFamily="49" charset="0"/>
              </a:rPr>
              <a:t>Block 23</a:t>
            </a:r>
          </a:p>
        </p:txBody>
      </p:sp>
      <p:sp>
        <p:nvSpPr>
          <p:cNvPr id="723" name="Google Shape;723;p63">
            <a:extLst>
              <a:ext uri="{FF2B5EF4-FFF2-40B4-BE49-F238E27FC236}">
                <a16:creationId xmlns:a16="http://schemas.microsoft.com/office/drawing/2014/main" id="{E752C9F4-7E7D-B1F0-6D4A-1A8D4B4F2E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3" y="2132013"/>
            <a:ext cx="10922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100">
                <a:latin typeface="Courier New" panose="02070309020205020404" pitchFamily="49" charset="0"/>
                <a:sym typeface="Courier New" panose="02070309020205020404" pitchFamily="49" charset="0"/>
              </a:rPr>
              <a:t>Block 23</a:t>
            </a:r>
          </a:p>
        </p:txBody>
      </p:sp>
      <p:sp>
        <p:nvSpPr>
          <p:cNvPr id="724" name="Google Shape;724;p63">
            <a:extLst>
              <a:ext uri="{FF2B5EF4-FFF2-40B4-BE49-F238E27FC236}">
                <a16:creationId xmlns:a16="http://schemas.microsoft.com/office/drawing/2014/main" id="{9EB0A62D-3E01-11DC-AECE-BE0068FC3C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0175" y="2960688"/>
            <a:ext cx="10922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100">
                <a:latin typeface="Courier New" panose="02070309020205020404" pitchFamily="49" charset="0"/>
                <a:sym typeface="Courier New" panose="02070309020205020404" pitchFamily="49" charset="0"/>
              </a:rPr>
              <a:t>Block 23</a:t>
            </a:r>
          </a:p>
        </p:txBody>
      </p:sp>
      <p:sp>
        <p:nvSpPr>
          <p:cNvPr id="725" name="Google Shape;725;p63">
            <a:extLst>
              <a:ext uri="{FF2B5EF4-FFF2-40B4-BE49-F238E27FC236}">
                <a16:creationId xmlns:a16="http://schemas.microsoft.com/office/drawing/2014/main" id="{9B11F299-9D2D-B582-7777-A4FFB0F11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3725" y="4667250"/>
            <a:ext cx="10922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100">
                <a:latin typeface="Courier New" panose="02070309020205020404" pitchFamily="49" charset="0"/>
                <a:sym typeface="Courier New" panose="02070309020205020404" pitchFamily="49" charset="0"/>
              </a:rPr>
              <a:t>Block 23</a:t>
            </a:r>
          </a:p>
        </p:txBody>
      </p:sp>
      <p:sp>
        <p:nvSpPr>
          <p:cNvPr id="726" name="Google Shape;726;p63">
            <a:extLst>
              <a:ext uri="{FF2B5EF4-FFF2-40B4-BE49-F238E27FC236}">
                <a16:creationId xmlns:a16="http://schemas.microsoft.com/office/drawing/2014/main" id="{D7B1FCEA-2226-EE41-13C2-0DAB9A0292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6225" y="6130925"/>
            <a:ext cx="1090613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100">
                <a:latin typeface="Courier New" panose="02070309020205020404" pitchFamily="49" charset="0"/>
                <a:sym typeface="Courier New" panose="02070309020205020404" pitchFamily="49" charset="0"/>
              </a:rPr>
              <a:t>Block 23</a:t>
            </a:r>
          </a:p>
        </p:txBody>
      </p:sp>
      <p:sp>
        <p:nvSpPr>
          <p:cNvPr id="727" name="Google Shape;727;p63">
            <a:extLst>
              <a:ext uri="{FF2B5EF4-FFF2-40B4-BE49-F238E27FC236}">
                <a16:creationId xmlns:a16="http://schemas.microsoft.com/office/drawing/2014/main" id="{1E5F37E2-F366-DFE7-646F-3F7755E87A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3788" y="5532438"/>
            <a:ext cx="10922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800">
                <a:latin typeface="Courier New" panose="02070309020205020404" pitchFamily="49" charset="0"/>
                <a:sym typeface="Courier New" panose="02070309020205020404" pitchFamily="49" charset="0"/>
              </a:rPr>
              <a:t>24</a:t>
            </a:r>
          </a:p>
        </p:txBody>
      </p:sp>
      <p:sp>
        <p:nvSpPr>
          <p:cNvPr id="728" name="Google Shape;728;p63">
            <a:extLst>
              <a:ext uri="{FF2B5EF4-FFF2-40B4-BE49-F238E27FC236}">
                <a16:creationId xmlns:a16="http://schemas.microsoft.com/office/drawing/2014/main" id="{52124E55-416D-CD8C-65EE-288D050ED1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5900" y="5272088"/>
            <a:ext cx="10922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800">
                <a:latin typeface="Courier New" panose="02070309020205020404" pitchFamily="49" charset="0"/>
                <a:sym typeface="Courier New" panose="02070309020205020404" pitchFamily="49" charset="0"/>
              </a:rPr>
              <a:t>24</a:t>
            </a:r>
          </a:p>
        </p:txBody>
      </p:sp>
      <p:sp>
        <p:nvSpPr>
          <p:cNvPr id="729" name="Google Shape;729;p63">
            <a:extLst>
              <a:ext uri="{FF2B5EF4-FFF2-40B4-BE49-F238E27FC236}">
                <a16:creationId xmlns:a16="http://schemas.microsoft.com/office/drawing/2014/main" id="{E05E0FC2-0E6E-649F-BC96-61460B2EA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9763" y="3709988"/>
            <a:ext cx="10922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800">
                <a:latin typeface="Courier New" panose="02070309020205020404" pitchFamily="49" charset="0"/>
                <a:sym typeface="Courier New" panose="02070309020205020404" pitchFamily="49" charset="0"/>
              </a:rPr>
              <a:t>24</a:t>
            </a:r>
          </a:p>
        </p:txBody>
      </p:sp>
      <p:sp>
        <p:nvSpPr>
          <p:cNvPr id="730" name="Google Shape;730;p63">
            <a:extLst>
              <a:ext uri="{FF2B5EF4-FFF2-40B4-BE49-F238E27FC236}">
                <a16:creationId xmlns:a16="http://schemas.microsoft.com/office/drawing/2014/main" id="{AF93A6FA-4075-37FD-8A23-2CABE50860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1663" y="4592638"/>
            <a:ext cx="10922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800">
                <a:latin typeface="Courier New" panose="02070309020205020404" pitchFamily="49" charset="0"/>
                <a:sym typeface="Courier New" panose="02070309020205020404" pitchFamily="49" charset="0"/>
              </a:rPr>
              <a:t>24</a:t>
            </a:r>
          </a:p>
        </p:txBody>
      </p:sp>
      <p:sp>
        <p:nvSpPr>
          <p:cNvPr id="731" name="Google Shape;731;p63">
            <a:extLst>
              <a:ext uri="{FF2B5EF4-FFF2-40B4-BE49-F238E27FC236}">
                <a16:creationId xmlns:a16="http://schemas.microsoft.com/office/drawing/2014/main" id="{7DA04406-4E96-0BD0-05C0-586C417398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8838" y="3265488"/>
            <a:ext cx="1577975" cy="1017587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FFFF00"/>
          </a:solidFill>
          <a:ln w="1905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000"/>
              <a:t>That</a:t>
            </a:r>
            <a:r>
              <a:rPr lang="fr-FR" altLang="fr-FR" sz="2000"/>
              <a:t>’</a:t>
            </a:r>
            <a:r>
              <a:rPr lang="fr-FR" altLang="en-US" sz="2000"/>
              <a:t>s crazy talk!!</a:t>
            </a:r>
          </a:p>
        </p:txBody>
      </p:sp>
      <p:sp>
        <p:nvSpPr>
          <p:cNvPr id="732" name="Google Shape;732;p63">
            <a:extLst>
              <a:ext uri="{FF2B5EF4-FFF2-40B4-BE49-F238E27FC236}">
                <a16:creationId xmlns:a16="http://schemas.microsoft.com/office/drawing/2014/main" id="{78931AC7-8B14-8D01-DC87-E772AAD880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738" y="3059113"/>
            <a:ext cx="1577975" cy="1019175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FFFF00"/>
          </a:solidFill>
          <a:ln w="1905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000"/>
              <a:t>That</a:t>
            </a:r>
            <a:r>
              <a:rPr lang="fr-FR" altLang="fr-FR" sz="2000"/>
              <a:t>’</a:t>
            </a:r>
            <a:r>
              <a:rPr lang="fr-FR" altLang="en-US" sz="2000"/>
              <a:t>s crazy talk!!</a:t>
            </a:r>
          </a:p>
        </p:txBody>
      </p:sp>
      <p:sp>
        <p:nvSpPr>
          <p:cNvPr id="733" name="Google Shape;733;p63">
            <a:extLst>
              <a:ext uri="{FF2B5EF4-FFF2-40B4-BE49-F238E27FC236}">
                <a16:creationId xmlns:a16="http://schemas.microsoft.com/office/drawing/2014/main" id="{0B3AE432-0B07-D984-862F-E5936B4DA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1138" y="6030913"/>
            <a:ext cx="4489450" cy="70485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19050">
            <a:solidFill>
              <a:srgbClr val="666666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en-US" sz="1800" b="1">
                <a:latin typeface="Trebuchet MS" panose="020B0603020202020204" pitchFamily="34" charset="0"/>
                <a:sym typeface="Trebuchet MS" panose="020B0603020202020204" pitchFamily="34" charset="0"/>
              </a:rPr>
              <a:t>PROBLEM:</a:t>
            </a:r>
            <a:r>
              <a:rPr lang="fr-FR" altLang="en-US" sz="1800">
                <a:latin typeface="Trebuchet MS" panose="020B0603020202020204" pitchFamily="34" charset="0"/>
                <a:sym typeface="Trebuchet MS" panose="020B0603020202020204" pitchFamily="34" charset="0"/>
              </a:rPr>
              <a:t> Old nodes will never catch up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Google Shape;759;p67">
            <a:extLst>
              <a:ext uri="{FF2B5EF4-FFF2-40B4-BE49-F238E27FC236}">
                <a16:creationId xmlns:a16="http://schemas.microsoft.com/office/drawing/2014/main" id="{187F4241-9F1D-96EB-6453-542861FCC8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SzTx/>
            </a:pPr>
            <a:r>
              <a:rPr lang="fr-FR" altLang="en-US"/>
              <a:t>Hard forks</a:t>
            </a:r>
            <a:endParaRPr lang="fr-FR" altLang="en-US" i="1"/>
          </a:p>
        </p:txBody>
      </p:sp>
      <p:sp>
        <p:nvSpPr>
          <p:cNvPr id="65538" name="Google Shape;760;p67">
            <a:extLst>
              <a:ext uri="{FF2B5EF4-FFF2-40B4-BE49-F238E27FC236}">
                <a16:creationId xmlns:a16="http://schemas.microsoft.com/office/drawing/2014/main" id="{C93AC571-7231-470A-3E0B-5D241A585D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348663" cy="4656138"/>
          </a:xfrm>
        </p:spPr>
        <p:txBody>
          <a:bodyPr/>
          <a:lstStyle/>
          <a:p>
            <a:pPr>
              <a:spcAft>
                <a:spcPct val="0"/>
              </a:spcAft>
              <a:buSzTx/>
            </a:pPr>
            <a:r>
              <a:rPr lang="fr-FR" altLang="en-US"/>
              <a:t>New op codes</a:t>
            </a:r>
          </a:p>
          <a:p>
            <a:pPr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Trebuchet MS" panose="020B0603020202020204" pitchFamily="34" charset="0"/>
              <a:buChar char="●"/>
            </a:pPr>
            <a:r>
              <a:rPr lang="fr-FR" altLang="en-US"/>
              <a:t>Changes to size limits</a:t>
            </a:r>
          </a:p>
          <a:p>
            <a:pPr>
              <a:spcBef>
                <a:spcPct val="0"/>
              </a:spcBef>
              <a:spcAft>
                <a:spcPct val="0"/>
              </a:spcAft>
              <a:buSzTx/>
            </a:pPr>
            <a:r>
              <a:rPr lang="fr-FR" altLang="en-US"/>
              <a:t>Changes to mining rate</a:t>
            </a:r>
          </a:p>
          <a:p>
            <a:pPr>
              <a:spcBef>
                <a:spcPct val="0"/>
              </a:spcBef>
              <a:spcAft>
                <a:spcPct val="0"/>
              </a:spcAft>
              <a:buSzTx/>
            </a:pPr>
            <a:r>
              <a:rPr lang="fr-FR" altLang="en-US"/>
              <a:t>Many small bug fixes</a:t>
            </a:r>
          </a:p>
          <a:p>
            <a:pPr>
              <a:spcAft>
                <a:spcPct val="0"/>
              </a:spcAft>
              <a:buSzTx/>
              <a:buFontTx/>
              <a:buNone/>
            </a:pPr>
            <a:endParaRPr lang="fr-FR" altLang="en-US"/>
          </a:p>
        </p:txBody>
      </p:sp>
      <p:sp>
        <p:nvSpPr>
          <p:cNvPr id="762" name="Google Shape;762;p67">
            <a:extLst>
              <a:ext uri="{FF2B5EF4-FFF2-40B4-BE49-F238E27FC236}">
                <a16:creationId xmlns:a16="http://schemas.microsoft.com/office/drawing/2014/main" id="{E8EAA1A8-866B-3857-AECD-180B49425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725" y="4354513"/>
            <a:ext cx="8474075" cy="957262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19050">
            <a:solidFill>
              <a:srgbClr val="666666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en-US" sz="3600">
                <a:latin typeface="Trebuchet MS" panose="020B0603020202020204" pitchFamily="34" charset="0"/>
                <a:sym typeface="Trebuchet MS" panose="020B0603020202020204" pitchFamily="34" charset="0"/>
              </a:rPr>
              <a:t>Currently seem very unlikely to happen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Picture 3">
            <a:extLst>
              <a:ext uri="{FF2B5EF4-FFF2-40B4-BE49-F238E27FC236}">
                <a16:creationId xmlns:a16="http://schemas.microsoft.com/office/drawing/2014/main" id="{37B83768-9981-8585-E160-AE3299197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3038"/>
            <a:ext cx="9144000" cy="39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>
            <a:extLst>
              <a:ext uri="{FF2B5EF4-FFF2-40B4-BE49-F238E27FC236}">
                <a16:creationId xmlns:a16="http://schemas.microsoft.com/office/drawing/2014/main" id="{6862151D-8006-3E59-592E-5E13ED671C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Hard-Forks</a:t>
            </a:r>
          </a:p>
        </p:txBody>
      </p:sp>
      <p:sp>
        <p:nvSpPr>
          <p:cNvPr id="68610" name="Text Placeholder 2">
            <a:extLst>
              <a:ext uri="{FF2B5EF4-FFF2-40B4-BE49-F238E27FC236}">
                <a16:creationId xmlns:a16="http://schemas.microsoft.com/office/drawing/2014/main" id="{125C1794-8045-DAAB-6C1B-530593DB54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967288"/>
          </a:xfrm>
        </p:spPr>
        <p:txBody>
          <a:bodyPr/>
          <a:lstStyle/>
          <a:p>
            <a:pPr>
              <a:spcAft>
                <a:spcPct val="0"/>
              </a:spcAft>
            </a:pPr>
            <a:r>
              <a:rPr lang="en-US" altLang="en-US" sz="2800"/>
              <a:t>They are backward-incompatible software updates.</a:t>
            </a:r>
          </a:p>
          <a:p>
            <a:pPr>
              <a:spcAft>
                <a:spcPct val="0"/>
              </a:spcAft>
            </a:pPr>
            <a:r>
              <a:rPr lang="en-US" altLang="en-US" sz="2800"/>
              <a:t>Happens when nodes add new rules in a way that conflicts with the rules of old nodes. </a:t>
            </a:r>
          </a:p>
          <a:p>
            <a:pPr>
              <a:spcAft>
                <a:spcPct val="0"/>
              </a:spcAft>
            </a:pPr>
            <a:endParaRPr lang="en-US" altLang="en-US" sz="2800"/>
          </a:p>
          <a:p>
            <a:pPr>
              <a:spcAft>
                <a:spcPct val="0"/>
              </a:spcAft>
            </a:pPr>
            <a:r>
              <a:rPr lang="en-US" altLang="en-US" sz="2800"/>
              <a:t>New nodes can only communicate with others that operate the new version. </a:t>
            </a:r>
          </a:p>
          <a:p>
            <a:pPr>
              <a:spcAft>
                <a:spcPct val="0"/>
              </a:spcAft>
            </a:pPr>
            <a:r>
              <a:rPr lang="en-US" altLang="en-US" sz="2800"/>
              <a:t>As a result, the blockchain splits, creating two separate networks: one with the old rules, and one with the new rules.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>
            <a:extLst>
              <a:ext uri="{FF2B5EF4-FFF2-40B4-BE49-F238E27FC236}">
                <a16:creationId xmlns:a16="http://schemas.microsoft.com/office/drawing/2014/main" id="{3126C7B5-995B-B846-701A-5D7A370588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Bitcoin Cash</a:t>
            </a:r>
          </a:p>
        </p:txBody>
      </p:sp>
      <p:sp>
        <p:nvSpPr>
          <p:cNvPr id="69634" name="Text Placeholder 2">
            <a:extLst>
              <a:ext uri="{FF2B5EF4-FFF2-40B4-BE49-F238E27FC236}">
                <a16:creationId xmlns:a16="http://schemas.microsoft.com/office/drawing/2014/main" id="{7DD100BE-429F-CA41-C071-7B9293CED7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967288"/>
          </a:xfrm>
        </p:spPr>
        <p:txBody>
          <a:bodyPr/>
          <a:lstStyle/>
          <a:p>
            <a:pPr>
              <a:spcAft>
                <a:spcPct val="0"/>
              </a:spcAft>
            </a:pPr>
            <a:r>
              <a:rPr lang="en-US" altLang="en-US" sz="2400"/>
              <a:t>The 2017 fork saw Bitcoin fragmented into two separate chains – the original one, Bitcoin (BTC), and a new one, Bitcoin Cash (BCH).</a:t>
            </a:r>
          </a:p>
          <a:p>
            <a:pPr>
              <a:spcAft>
                <a:spcPct val="0"/>
              </a:spcAft>
            </a:pPr>
            <a:r>
              <a:rPr lang="en-US" altLang="en-US" sz="2400"/>
              <a:t>Bitcoin Cash proponents wanted to increase the block size which requires modification of the rules.</a:t>
            </a:r>
          </a:p>
          <a:p>
            <a:pPr>
              <a:spcAft>
                <a:spcPct val="0"/>
              </a:spcAft>
            </a:pPr>
            <a:endParaRPr lang="en-US" altLang="en-US" sz="2400"/>
          </a:p>
          <a:p>
            <a:pPr>
              <a:spcAft>
                <a:spcPct val="0"/>
              </a:spcAft>
            </a:pPr>
            <a:endParaRPr lang="en-US" altLang="en-US" sz="2400"/>
          </a:p>
          <a:p>
            <a:pPr>
              <a:spcAft>
                <a:spcPct val="0"/>
              </a:spcAft>
            </a:pPr>
            <a:r>
              <a:rPr lang="en-US" altLang="en-US" sz="2400"/>
              <a:t>Old nodes would only accept blocks smaller than 1MB. If you created a 2MB block that was otherwise valid, other nodes would still reject it.</a:t>
            </a:r>
          </a:p>
          <a:p>
            <a:pPr>
              <a:spcAft>
                <a:spcPct val="0"/>
              </a:spcAft>
            </a:pPr>
            <a:endParaRPr lang="en-US" altLang="en-US" sz="2400"/>
          </a:p>
          <a:p>
            <a:pPr>
              <a:spcAft>
                <a:spcPct val="0"/>
              </a:spcAft>
            </a:pPr>
            <a:endParaRPr lang="en-US" altLang="en-US" sz="2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Google Shape;738;p64">
            <a:extLst>
              <a:ext uri="{FF2B5EF4-FFF2-40B4-BE49-F238E27FC236}">
                <a16:creationId xmlns:a16="http://schemas.microsoft.com/office/drawing/2014/main" id="{2D1B24D5-BE61-8CAD-FC01-4FBFFA1C54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SzTx/>
            </a:pPr>
            <a:r>
              <a:rPr lang="fr-FR" altLang="en-US"/>
              <a:t>Soft forks</a:t>
            </a:r>
            <a:endParaRPr lang="fr-FR" altLang="en-US" i="1"/>
          </a:p>
        </p:txBody>
      </p:sp>
      <p:sp>
        <p:nvSpPr>
          <p:cNvPr id="70658" name="Google Shape;739;p64">
            <a:extLst>
              <a:ext uri="{FF2B5EF4-FFF2-40B4-BE49-F238E27FC236}">
                <a16:creationId xmlns:a16="http://schemas.microsoft.com/office/drawing/2014/main" id="{469B1A5E-AA7A-3B84-EAB0-B221C004B0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856163"/>
          </a:xfrm>
        </p:spPr>
        <p:txBody>
          <a:bodyPr/>
          <a:lstStyle/>
          <a:p>
            <a:pPr marL="342900" indent="-342900">
              <a:spcAft>
                <a:spcPct val="0"/>
              </a:spcAft>
              <a:buSzTx/>
            </a:pPr>
            <a:r>
              <a:rPr lang="fr-FR" altLang="en-US" sz="2400"/>
              <a:t>Backward compatible upgrade, new nodes can still communicate with old ones. </a:t>
            </a:r>
          </a:p>
          <a:p>
            <a:pPr marL="342900" indent="-342900">
              <a:spcAft>
                <a:spcPct val="0"/>
              </a:spcAft>
              <a:buSzTx/>
            </a:pPr>
            <a:r>
              <a:rPr lang="en-US" altLang="en-US" sz="2400"/>
              <a:t>For example, a block size </a:t>
            </a:r>
            <a:r>
              <a:rPr lang="en-US" altLang="en-US" sz="2400" i="1"/>
              <a:t>decrease</a:t>
            </a:r>
            <a:r>
              <a:rPr lang="en-US" altLang="en-US" sz="2400"/>
              <a:t> can be implemented by soft-forking.</a:t>
            </a:r>
          </a:p>
          <a:p>
            <a:pPr marL="342900" indent="-342900">
              <a:spcAft>
                <a:spcPct val="0"/>
              </a:spcAft>
              <a:buSzTx/>
            </a:pPr>
            <a:endParaRPr lang="en-US" altLang="en-US" sz="2400"/>
          </a:p>
          <a:p>
            <a:pPr marL="342900" indent="-342900">
              <a:spcAft>
                <a:spcPct val="0"/>
              </a:spcAft>
              <a:buSzTx/>
            </a:pPr>
            <a:endParaRPr lang="en-US" altLang="en-US" sz="2400"/>
          </a:p>
          <a:p>
            <a:pPr marL="342900" indent="-342900">
              <a:spcAft>
                <a:spcPct val="0"/>
              </a:spcAft>
              <a:buSzTx/>
            </a:pPr>
            <a:endParaRPr lang="en-US" altLang="en-US" sz="2400"/>
          </a:p>
          <a:p>
            <a:pPr marL="342900" indent="-342900">
              <a:spcAft>
                <a:spcPct val="0"/>
              </a:spcAft>
              <a:buSzTx/>
            </a:pPr>
            <a:endParaRPr lang="en-US" altLang="en-US" sz="2400"/>
          </a:p>
        </p:txBody>
      </p:sp>
      <p:sp>
        <p:nvSpPr>
          <p:cNvPr id="740" name="Google Shape;740;p64">
            <a:extLst>
              <a:ext uri="{FF2B5EF4-FFF2-40B4-BE49-F238E27FC236}">
                <a16:creationId xmlns:a16="http://schemas.microsoft.com/office/drawing/2014/main" id="{A9982E8C-4CC6-18A4-8A12-2F806B00F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4027488"/>
            <a:ext cx="5961063" cy="1001712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19050">
            <a:solidFill>
              <a:srgbClr val="666666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en-US" sz="1800" b="1">
                <a:latin typeface="Trebuchet MS" panose="020B0603020202020204" pitchFamily="34" charset="0"/>
                <a:sym typeface="Trebuchet MS" panose="020B0603020202020204" pitchFamily="34" charset="0"/>
              </a:rPr>
              <a:t>RISK:</a:t>
            </a:r>
            <a:r>
              <a:rPr lang="fr-FR" altLang="en-US" sz="1800">
                <a:latin typeface="Trebuchet MS" panose="020B0603020202020204" pitchFamily="34" charset="0"/>
                <a:sym typeface="Trebuchet MS" panose="020B0603020202020204" pitchFamily="34" charset="0"/>
              </a:rPr>
              <a:t> Old nodes might mine now-invalid blocks, but they would still be part of network and approve blocks mined by others.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Google Shape;444;p41">
            <a:extLst>
              <a:ext uri="{FF2B5EF4-FFF2-40B4-BE49-F238E27FC236}">
                <a16:creationId xmlns:a16="http://schemas.microsoft.com/office/drawing/2014/main" id="{735C0DD7-7327-A42C-A3A5-7045703050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SzTx/>
              <a:buFont typeface="Trebuchet MS" panose="020B0603020202020204" pitchFamily="34" charset="0"/>
              <a:buNone/>
            </a:pPr>
            <a:r>
              <a:rPr lang="fr-FR" altLang="en-US" sz="3600" b="1">
                <a:latin typeface="Trebuchet MS" panose="020B0603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Trebuchet MS" panose="020B0603020202020204" pitchFamily="34" charset="0"/>
              </a:rPr>
              <a:t>The real deal: a Bitcoin block header</a:t>
            </a:r>
          </a:p>
        </p:txBody>
      </p:sp>
      <p:sp>
        <p:nvSpPr>
          <p:cNvPr id="20482" name="Google Shape;445;p41">
            <a:extLst>
              <a:ext uri="{FF2B5EF4-FFF2-40B4-BE49-F238E27FC236}">
                <a16:creationId xmlns:a16="http://schemas.microsoft.com/office/drawing/2014/main" id="{F9BBFDDF-BA1F-D301-DF75-1927A2E881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87575" y="1362075"/>
            <a:ext cx="8229600" cy="5495925"/>
          </a:xfrm>
        </p:spPr>
        <p:txBody>
          <a:bodyPr/>
          <a:lstStyle/>
          <a:p>
            <a:pPr marL="0" indent="0" eaLnBrk="1" hangingPunct="1">
              <a:spcAft>
                <a:spcPct val="0"/>
              </a:spcAft>
              <a:buSzTx/>
              <a:buFont typeface="Trebuchet MS" panose="020B0603020202020204" pitchFamily="34" charset="0"/>
              <a:buNone/>
            </a:pPr>
            <a:r>
              <a:rPr lang="fr-FR" altLang="en-US" sz="2400">
                <a:latin typeface="Trebuchet MS" panose="020B0603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Trebuchet MS" panose="020B0603020202020204" pitchFamily="34" charset="0"/>
              </a:rPr>
              <a:t>{</a:t>
            </a:r>
          </a:p>
          <a:p>
            <a:pPr marL="0" indent="0" eaLnBrk="1" hangingPunct="1">
              <a:spcAft>
                <a:spcPct val="0"/>
              </a:spcAft>
              <a:buSzTx/>
              <a:buFont typeface="Trebuchet MS" panose="020B0603020202020204" pitchFamily="34" charset="0"/>
              <a:buNone/>
            </a:pPr>
            <a:r>
              <a:rPr lang="fr-FR" altLang="en-US" sz="2400">
                <a:latin typeface="Trebuchet MS" panose="020B0603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Trebuchet MS" panose="020B0603020202020204" pitchFamily="34" charset="0"/>
              </a:rPr>
              <a:t>  "hash":"00000000000000001aad2...",</a:t>
            </a:r>
          </a:p>
          <a:p>
            <a:pPr marL="0" indent="0" eaLnBrk="1" hangingPunct="1">
              <a:spcAft>
                <a:spcPct val="0"/>
              </a:spcAft>
              <a:buSzTx/>
              <a:buFont typeface="Trebuchet MS" panose="020B0603020202020204" pitchFamily="34" charset="0"/>
              <a:buNone/>
            </a:pPr>
            <a:r>
              <a:rPr lang="fr-FR" altLang="en-US" sz="2400">
                <a:latin typeface="Trebuchet MS" panose="020B0603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Trebuchet MS" panose="020B0603020202020204" pitchFamily="34" charset="0"/>
              </a:rPr>
              <a:t>  "ver":2,</a:t>
            </a:r>
          </a:p>
          <a:p>
            <a:pPr marL="0" indent="0" eaLnBrk="1" hangingPunct="1">
              <a:spcAft>
                <a:spcPct val="0"/>
              </a:spcAft>
              <a:buSzTx/>
              <a:buFont typeface="Trebuchet MS" panose="020B0603020202020204" pitchFamily="34" charset="0"/>
              <a:buNone/>
            </a:pPr>
            <a:r>
              <a:rPr lang="fr-FR" altLang="en-US" sz="2400">
                <a:latin typeface="Trebuchet MS" panose="020B0603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Trebuchet MS" panose="020B0603020202020204" pitchFamily="34" charset="0"/>
              </a:rPr>
              <a:t>  "prev_block":"00000000000000003043...",</a:t>
            </a:r>
          </a:p>
          <a:p>
            <a:pPr marL="0" indent="0" eaLnBrk="1" hangingPunct="1">
              <a:spcAft>
                <a:spcPct val="0"/>
              </a:spcAft>
              <a:buSzTx/>
              <a:buFont typeface="Trebuchet MS" panose="020B0603020202020204" pitchFamily="34" charset="0"/>
              <a:buNone/>
            </a:pPr>
            <a:r>
              <a:rPr lang="fr-FR" altLang="en-US" sz="2400">
                <a:latin typeface="Trebuchet MS" panose="020B0603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Trebuchet MS" panose="020B0603020202020204" pitchFamily="34" charset="0"/>
              </a:rPr>
              <a:t>  "time":1391279636,</a:t>
            </a:r>
          </a:p>
          <a:p>
            <a:pPr marL="0" indent="0" eaLnBrk="1" hangingPunct="1">
              <a:spcAft>
                <a:spcPct val="0"/>
              </a:spcAft>
              <a:buSzTx/>
              <a:buFont typeface="Trebuchet MS" panose="020B0603020202020204" pitchFamily="34" charset="0"/>
              <a:buNone/>
            </a:pPr>
            <a:r>
              <a:rPr lang="fr-FR" altLang="en-US" sz="2400">
                <a:latin typeface="Trebuchet MS" panose="020B0603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Trebuchet MS" panose="020B0603020202020204" pitchFamily="34" charset="0"/>
              </a:rPr>
              <a:t>  "bits":419558700,</a:t>
            </a:r>
          </a:p>
          <a:p>
            <a:pPr marL="0" indent="0" eaLnBrk="1" hangingPunct="1">
              <a:spcAft>
                <a:spcPct val="0"/>
              </a:spcAft>
              <a:buSzTx/>
              <a:buFont typeface="Trebuchet MS" panose="020B0603020202020204" pitchFamily="34" charset="0"/>
              <a:buNone/>
            </a:pPr>
            <a:r>
              <a:rPr lang="fr-FR" altLang="en-US" sz="2400">
                <a:latin typeface="Trebuchet MS" panose="020B0603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Trebuchet MS" panose="020B0603020202020204" pitchFamily="34" charset="0"/>
              </a:rPr>
              <a:t>  "nonce":459459841, </a:t>
            </a:r>
          </a:p>
          <a:p>
            <a:pPr marL="0" indent="0" eaLnBrk="1" hangingPunct="1">
              <a:spcAft>
                <a:spcPct val="0"/>
              </a:spcAft>
              <a:buSzTx/>
              <a:buFont typeface="Trebuchet MS" panose="020B0603020202020204" pitchFamily="34" charset="0"/>
              <a:buNone/>
            </a:pPr>
            <a:r>
              <a:rPr lang="fr-FR" altLang="en-US" sz="2400">
                <a:latin typeface="Trebuchet MS" panose="020B0603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Trebuchet MS" panose="020B0603020202020204" pitchFamily="34" charset="0"/>
              </a:rPr>
              <a:t>  "mrkl_root":"89776...",</a:t>
            </a:r>
          </a:p>
          <a:p>
            <a:pPr marL="0" indent="0" eaLnBrk="1" hangingPunct="1">
              <a:spcAft>
                <a:spcPct val="0"/>
              </a:spcAft>
              <a:buSzTx/>
              <a:buFont typeface="Trebuchet MS" panose="020B0603020202020204" pitchFamily="34" charset="0"/>
              <a:buNone/>
            </a:pPr>
            <a:r>
              <a:rPr lang="fr-FR" altLang="en-US" sz="2400">
                <a:latin typeface="Trebuchet MS" panose="020B0603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Trebuchet MS" panose="020B0603020202020204" pitchFamily="34" charset="0"/>
              </a:rPr>
              <a:t>  ...</a:t>
            </a:r>
          </a:p>
          <a:p>
            <a:pPr marL="0" indent="0" eaLnBrk="1" hangingPunct="1">
              <a:spcAft>
                <a:spcPct val="0"/>
              </a:spcAft>
              <a:buSzTx/>
              <a:buFont typeface="Trebuchet MS" panose="020B0603020202020204" pitchFamily="34" charset="0"/>
              <a:buNone/>
            </a:pPr>
            <a:r>
              <a:rPr lang="fr-FR" altLang="en-US" sz="2400">
                <a:latin typeface="Trebuchet MS" panose="020B0603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Trebuchet MS" panose="020B0603020202020204" pitchFamily="34" charset="0"/>
              </a:rPr>
              <a:t>}</a:t>
            </a:r>
          </a:p>
        </p:txBody>
      </p:sp>
      <p:sp>
        <p:nvSpPr>
          <p:cNvPr id="446" name="Google Shape;446;p41">
            <a:extLst>
              <a:ext uri="{FF2B5EF4-FFF2-40B4-BE49-F238E27FC236}">
                <a16:creationId xmlns:a16="http://schemas.microsoft.com/office/drawing/2014/main" id="{2D06A638-B3C0-9F97-75F7-1488F58E55F3}"/>
              </a:ext>
            </a:extLst>
          </p:cNvPr>
          <p:cNvSpPr txBox="1"/>
          <p:nvPr/>
        </p:nvSpPr>
        <p:spPr>
          <a:xfrm>
            <a:off x="298450" y="2857500"/>
            <a:ext cx="1281113" cy="1143000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mining puzzle information</a:t>
            </a: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7" name="Google Shape;447;p41">
            <a:extLst>
              <a:ext uri="{FF2B5EF4-FFF2-40B4-BE49-F238E27FC236}">
                <a16:creationId xmlns:a16="http://schemas.microsoft.com/office/drawing/2014/main" id="{64513A56-6F5D-B3BD-89A9-E09BD811D996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H="1">
            <a:off x="1208088" y="2414588"/>
            <a:ext cx="1055687" cy="674687"/>
          </a:xfrm>
          <a:prstGeom prst="straightConnector1">
            <a:avLst/>
          </a:prstGeom>
          <a:noFill/>
          <a:ln w="1905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8" name="Google Shape;448;p41">
            <a:extLst>
              <a:ext uri="{FF2B5EF4-FFF2-40B4-BE49-F238E27FC236}">
                <a16:creationId xmlns:a16="http://schemas.microsoft.com/office/drawing/2014/main" id="{C5D9B427-F56E-3F04-60E1-404BED49917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322388" y="3409950"/>
            <a:ext cx="865187" cy="700088"/>
          </a:xfrm>
          <a:prstGeom prst="straightConnector1">
            <a:avLst/>
          </a:prstGeom>
          <a:noFill/>
          <a:ln w="1905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9" name="Google Shape;449;p41">
            <a:extLst>
              <a:ext uri="{FF2B5EF4-FFF2-40B4-BE49-F238E27FC236}">
                <a16:creationId xmlns:a16="http://schemas.microsoft.com/office/drawing/2014/main" id="{7C15C9B0-D79C-5127-CF14-9A67809A303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322388" y="3776663"/>
            <a:ext cx="985837" cy="744537"/>
          </a:xfrm>
          <a:prstGeom prst="straightConnector1">
            <a:avLst/>
          </a:prstGeom>
          <a:noFill/>
          <a:ln w="1905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re 5">
            <a:extLst>
              <a:ext uri="{FF2B5EF4-FFF2-40B4-BE49-F238E27FC236}">
                <a16:creationId xmlns:a16="http://schemas.microsoft.com/office/drawing/2014/main" id="{B92D1CE0-41CD-8426-1CF4-08B7123350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Do not distribute ...</a:t>
            </a:r>
            <a:endParaRPr lang="fr-FR" altLang="en-US"/>
          </a:p>
        </p:txBody>
      </p:sp>
      <p:sp>
        <p:nvSpPr>
          <p:cNvPr id="72706" name="Espace réservé du contenu 6">
            <a:extLst>
              <a:ext uri="{FF2B5EF4-FFF2-40B4-BE49-F238E27FC236}">
                <a16:creationId xmlns:a16="http://schemas.microsoft.com/office/drawing/2014/main" id="{5441B91D-7478-853C-474C-EC89DE7EDA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fr-FR" altLang="en-US" sz="2000" dirty="0" err="1"/>
              <a:t>These</a:t>
            </a:r>
            <a:r>
              <a:rPr lang="fr-FR" altLang="en-US" sz="2000" dirty="0"/>
              <a:t> slides are not </a:t>
            </a:r>
            <a:r>
              <a:rPr lang="fr-FR" altLang="en-US" sz="2000" dirty="0" err="1"/>
              <a:t>always</a:t>
            </a:r>
            <a:r>
              <a:rPr lang="fr-FR" altLang="en-US" sz="2000" dirty="0"/>
              <a:t> </a:t>
            </a:r>
            <a:r>
              <a:rPr lang="fr-FR" altLang="en-US" sz="2000" dirty="0" err="1"/>
              <a:t>prepared</a:t>
            </a:r>
            <a:r>
              <a:rPr lang="fr-FR" altLang="en-US" sz="2000" dirty="0"/>
              <a:t> by me.</a:t>
            </a:r>
          </a:p>
          <a:p>
            <a:r>
              <a:rPr lang="fr-FR" altLang="en-US" sz="2000" dirty="0"/>
              <a:t>Most of the content </a:t>
            </a:r>
            <a:r>
              <a:rPr lang="fr-FR" altLang="en-US" sz="2000" dirty="0" err="1"/>
              <a:t>comes</a:t>
            </a:r>
            <a:r>
              <a:rPr lang="fr-FR" altLang="en-US" sz="2000" dirty="0"/>
              <a:t> </a:t>
            </a:r>
            <a:r>
              <a:rPr lang="fr-FR" altLang="en-US" sz="2000" dirty="0" err="1"/>
              <a:t>from</a:t>
            </a:r>
            <a:r>
              <a:rPr lang="fr-FR" altLang="en-US" sz="2000" dirty="0"/>
              <a:t> the </a:t>
            </a:r>
            <a:r>
              <a:rPr lang="fr-FR" altLang="en-US" sz="2000" dirty="0" err="1"/>
              <a:t>reference</a:t>
            </a:r>
            <a:r>
              <a:rPr lang="fr-FR" altLang="en-US" sz="2000" dirty="0"/>
              <a:t> book</a:t>
            </a:r>
          </a:p>
          <a:p>
            <a:pPr lvl="1"/>
            <a:r>
              <a:rPr lang="fr-FR" altLang="en-US" sz="1800" dirty="0"/>
              <a:t>Bitcoin and </a:t>
            </a:r>
            <a:r>
              <a:rPr lang="fr-FR" altLang="en-US" sz="1800" dirty="0" err="1"/>
              <a:t>Cryptocurrency</a:t>
            </a:r>
            <a:r>
              <a:rPr lang="fr-FR" altLang="en-US" sz="1800" dirty="0"/>
              <a:t> Technologies: A </a:t>
            </a:r>
            <a:r>
              <a:rPr lang="fr-FR" altLang="en-US" sz="1800" dirty="0" err="1"/>
              <a:t>Comprehensive</a:t>
            </a:r>
            <a:r>
              <a:rPr lang="fr-FR" altLang="en-US" sz="1800" dirty="0"/>
              <a:t> Introduction </a:t>
            </a:r>
          </a:p>
          <a:p>
            <a:pPr lvl="1"/>
            <a:r>
              <a:rPr lang="fr-FR" altLang="en-US" sz="1400" dirty="0">
                <a:solidFill>
                  <a:srgbClr val="008000"/>
                </a:solidFill>
                <a:latin typeface="Gill Sans MT" panose="020B0502020104020203" pitchFamily="34" charset="0"/>
              </a:rPr>
              <a:t>	Arvind Narayanan, Joseph Bonneau, </a:t>
            </a:r>
          </a:p>
          <a:p>
            <a:pPr lvl="1"/>
            <a:r>
              <a:rPr lang="fr-FR" altLang="en-US" sz="1400" dirty="0">
                <a:solidFill>
                  <a:srgbClr val="008000"/>
                </a:solidFill>
                <a:latin typeface="Gill Sans MT" panose="020B0502020104020203" pitchFamily="34" charset="0"/>
              </a:rPr>
              <a:t>	Edward Felten, Andrew Miller, Steven </a:t>
            </a:r>
            <a:r>
              <a:rPr lang="fr-FR" altLang="en-US" sz="1400" dirty="0" err="1">
                <a:solidFill>
                  <a:srgbClr val="008000"/>
                </a:solidFill>
                <a:latin typeface="Gill Sans MT" panose="020B0502020104020203" pitchFamily="34" charset="0"/>
              </a:rPr>
              <a:t>Goldfeder</a:t>
            </a:r>
            <a:endParaRPr lang="fr-FR" altLang="en-US" sz="1400" dirty="0">
              <a:solidFill>
                <a:srgbClr val="008000"/>
              </a:solidFill>
              <a:latin typeface="Gill Sans MT" panose="020B0502020104020203" pitchFamily="34" charset="0"/>
            </a:endParaRPr>
          </a:p>
          <a:p>
            <a:endParaRPr lang="fr-FR" altLang="en-US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877E95-A855-CFD6-F42E-7399E2254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EAFC5-BDF1-4477-ADEA-B14D00CE8597}" type="slidenum">
              <a:rPr lang="en-US" altLang="en-US" smtClean="0"/>
              <a:pPr/>
              <a:t>30</a:t>
            </a:fld>
            <a:endParaRPr lang="en-US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Google Shape;458;p42">
            <a:extLst>
              <a:ext uri="{FF2B5EF4-FFF2-40B4-BE49-F238E27FC236}">
                <a16:creationId xmlns:a16="http://schemas.microsoft.com/office/drawing/2014/main" id="{94ACD719-D9F2-66CB-EAD8-AA7AFF392A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SzTx/>
              <a:buFont typeface="Trebuchet MS" panose="020B0603020202020204" pitchFamily="34" charset="0"/>
              <a:buNone/>
            </a:pPr>
            <a:r>
              <a:rPr lang="fr-FR" altLang="en-US" sz="3600" b="1">
                <a:latin typeface="Trebuchet MS" panose="020B0603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Trebuchet MS" panose="020B0603020202020204" pitchFamily="34" charset="0"/>
              </a:rPr>
              <a:t>The real deal: coinbase transaction</a:t>
            </a:r>
          </a:p>
        </p:txBody>
      </p:sp>
      <p:sp>
        <p:nvSpPr>
          <p:cNvPr id="22530" name="Google Shape;459;p42">
            <a:extLst>
              <a:ext uri="{FF2B5EF4-FFF2-40B4-BE49-F238E27FC236}">
                <a16:creationId xmlns:a16="http://schemas.microsoft.com/office/drawing/2014/main" id="{87123B42-616F-4BC5-1238-08298B5F5B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976438" y="1395413"/>
            <a:ext cx="6480175" cy="5995987"/>
          </a:xfrm>
        </p:spPr>
        <p:txBody>
          <a:bodyPr/>
          <a:lstStyle/>
          <a:p>
            <a:pPr marL="0" indent="0" eaLnBrk="1" hangingPunct="1">
              <a:spcAft>
                <a:spcPct val="0"/>
              </a:spcAft>
              <a:buSzTx/>
              <a:buFont typeface="Trebuchet MS" panose="020B0603020202020204" pitchFamily="34" charset="0"/>
              <a:buNone/>
            </a:pPr>
            <a:r>
              <a:rPr lang="fr-FR" altLang="en-US" sz="2000">
                <a:latin typeface="Trebuchet MS" panose="020B0603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Trebuchet MS" panose="020B0603020202020204" pitchFamily="34" charset="0"/>
              </a:rPr>
              <a:t>      "in":[</a:t>
            </a:r>
            <a:br>
              <a:rPr lang="fr-FR" altLang="en-US" sz="2000">
                <a:latin typeface="Trebuchet MS" panose="020B0603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Trebuchet MS" panose="020B0603020202020204" pitchFamily="34" charset="0"/>
              </a:rPr>
            </a:br>
            <a:r>
              <a:rPr lang="fr-FR" altLang="en-US" sz="2000">
                <a:latin typeface="Trebuchet MS" panose="020B0603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Trebuchet MS" panose="020B0603020202020204" pitchFamily="34" charset="0"/>
              </a:rPr>
              <a:t>        {</a:t>
            </a:r>
            <a:br>
              <a:rPr lang="fr-FR" altLang="en-US" sz="2000">
                <a:latin typeface="Trebuchet MS" panose="020B0603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Trebuchet MS" panose="020B0603020202020204" pitchFamily="34" charset="0"/>
              </a:rPr>
            </a:br>
            <a:r>
              <a:rPr lang="fr-FR" altLang="en-US" sz="2000">
                <a:latin typeface="Trebuchet MS" panose="020B0603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Trebuchet MS" panose="020B0603020202020204" pitchFamily="34" charset="0"/>
              </a:rPr>
              <a:t>          "prev_out":{</a:t>
            </a:r>
            <a:br>
              <a:rPr lang="fr-FR" altLang="en-US" sz="2000">
                <a:latin typeface="Trebuchet MS" panose="020B0603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Trebuchet MS" panose="020B0603020202020204" pitchFamily="34" charset="0"/>
              </a:rPr>
            </a:br>
            <a:r>
              <a:rPr lang="fr-FR" altLang="en-US" sz="2000">
                <a:latin typeface="Trebuchet MS" panose="020B0603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Trebuchet MS" panose="020B0603020202020204" pitchFamily="34" charset="0"/>
              </a:rPr>
              <a:t>            "hash":"000000.....0000000",</a:t>
            </a:r>
            <a:br>
              <a:rPr lang="fr-FR" altLang="en-US" sz="2000">
                <a:latin typeface="Trebuchet MS" panose="020B0603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Trebuchet MS" panose="020B0603020202020204" pitchFamily="34" charset="0"/>
              </a:rPr>
            </a:br>
            <a:r>
              <a:rPr lang="fr-FR" altLang="en-US" sz="2000">
                <a:latin typeface="Trebuchet MS" panose="020B0603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Trebuchet MS" panose="020B0603020202020204" pitchFamily="34" charset="0"/>
              </a:rPr>
              <a:t>            "n":4294967295</a:t>
            </a:r>
            <a:br>
              <a:rPr lang="fr-FR" altLang="en-US" sz="2000">
                <a:latin typeface="Trebuchet MS" panose="020B0603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Trebuchet MS" panose="020B0603020202020204" pitchFamily="34" charset="0"/>
              </a:rPr>
            </a:br>
            <a:r>
              <a:rPr lang="fr-FR" altLang="en-US" sz="2000">
                <a:latin typeface="Trebuchet MS" panose="020B0603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Trebuchet MS" panose="020B0603020202020204" pitchFamily="34" charset="0"/>
              </a:rPr>
              <a:t>          }, </a:t>
            </a:r>
          </a:p>
          <a:p>
            <a:pPr marL="0" indent="0" eaLnBrk="1" hangingPunct="1">
              <a:spcAft>
                <a:spcPct val="0"/>
              </a:spcAft>
              <a:buSzTx/>
              <a:buFont typeface="Trebuchet MS" panose="020B0603020202020204" pitchFamily="34" charset="0"/>
              <a:buNone/>
            </a:pPr>
            <a:r>
              <a:rPr lang="fr-FR" altLang="en-US" sz="2000">
                <a:latin typeface="Trebuchet MS" panose="020B0603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Trebuchet MS" panose="020B0603020202020204" pitchFamily="34" charset="0"/>
              </a:rPr>
              <a:t>"coinbase":"..."</a:t>
            </a:r>
            <a:br>
              <a:rPr lang="fr-FR" altLang="en-US" sz="2000">
                <a:latin typeface="Trebuchet MS" panose="020B0603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Trebuchet MS" panose="020B0603020202020204" pitchFamily="34" charset="0"/>
              </a:rPr>
            </a:br>
            <a:r>
              <a:rPr lang="fr-FR" altLang="en-US" sz="2000">
                <a:latin typeface="Trebuchet MS" panose="020B0603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Trebuchet MS" panose="020B0603020202020204" pitchFamily="34" charset="0"/>
              </a:rPr>
              <a:t>        },</a:t>
            </a:r>
            <a:br>
              <a:rPr lang="fr-FR" altLang="en-US" sz="2000">
                <a:latin typeface="Trebuchet MS" panose="020B0603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Trebuchet MS" panose="020B0603020202020204" pitchFamily="34" charset="0"/>
              </a:rPr>
            </a:br>
            <a:r>
              <a:rPr lang="fr-FR" altLang="en-US" sz="2000">
                <a:latin typeface="Trebuchet MS" panose="020B0603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Trebuchet MS" panose="020B0603020202020204" pitchFamily="34" charset="0"/>
              </a:rPr>
              <a:t>       "out":[</a:t>
            </a:r>
            <a:br>
              <a:rPr lang="fr-FR" altLang="en-US" sz="2000">
                <a:latin typeface="Trebuchet MS" panose="020B0603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Trebuchet MS" panose="020B0603020202020204" pitchFamily="34" charset="0"/>
              </a:rPr>
            </a:br>
            <a:r>
              <a:rPr lang="fr-FR" altLang="en-US" sz="2000">
                <a:latin typeface="Trebuchet MS" panose="020B0603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Trebuchet MS" panose="020B0603020202020204" pitchFamily="34" charset="0"/>
              </a:rPr>
              <a:t>    {</a:t>
            </a:r>
            <a:br>
              <a:rPr lang="fr-FR" altLang="en-US" sz="2000">
                <a:latin typeface="Trebuchet MS" panose="020B0603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Trebuchet MS" panose="020B0603020202020204" pitchFamily="34" charset="0"/>
              </a:rPr>
            </a:br>
            <a:endParaRPr lang="fr-FR" altLang="en-US" sz="2000">
              <a:latin typeface="Trebuchet MS" panose="020B0603020202020204" pitchFamily="34" charset="0"/>
              <a:ea typeface="ＭＳ Ｐゴシック" panose="020B0600070205080204" pitchFamily="34" charset="-128"/>
              <a:cs typeface="Arial" panose="020B0604020202020204" pitchFamily="34" charset="0"/>
              <a:sym typeface="Trebuchet MS" panose="020B0603020202020204" pitchFamily="34" charset="0"/>
            </a:endParaRPr>
          </a:p>
          <a:p>
            <a:pPr marL="0" indent="0" eaLnBrk="1" hangingPunct="1">
              <a:spcAft>
                <a:spcPct val="0"/>
              </a:spcAft>
              <a:buSzTx/>
              <a:buFont typeface="Trebuchet MS" panose="020B0603020202020204" pitchFamily="34" charset="0"/>
              <a:buNone/>
            </a:pPr>
            <a:endParaRPr lang="fr-FR" altLang="en-US" sz="2000">
              <a:latin typeface="Trebuchet MS" panose="020B0603020202020204" pitchFamily="34" charset="0"/>
              <a:ea typeface="ＭＳ Ｐゴシック" panose="020B0600070205080204" pitchFamily="34" charset="-128"/>
              <a:cs typeface="Arial" panose="020B0604020202020204" pitchFamily="34" charset="0"/>
              <a:sym typeface="Trebuchet MS" panose="020B0603020202020204" pitchFamily="34" charset="0"/>
            </a:endParaRPr>
          </a:p>
          <a:p>
            <a:pPr marL="0" indent="0" eaLnBrk="1" hangingPunct="1">
              <a:spcAft>
                <a:spcPct val="0"/>
              </a:spcAft>
              <a:buSzTx/>
              <a:buFont typeface="Trebuchet MS" panose="020B0603020202020204" pitchFamily="34" charset="0"/>
              <a:buNone/>
            </a:pPr>
            <a:endParaRPr lang="fr-FR" altLang="en-US" sz="2000">
              <a:latin typeface="Trebuchet MS" panose="020B0603020202020204" pitchFamily="34" charset="0"/>
              <a:ea typeface="ＭＳ Ｐゴシック" panose="020B0600070205080204" pitchFamily="34" charset="-128"/>
              <a:cs typeface="Arial" panose="020B0604020202020204" pitchFamily="34" charset="0"/>
              <a:sym typeface="Trebuchet MS" panose="020B0603020202020204" pitchFamily="34" charset="0"/>
            </a:endParaRPr>
          </a:p>
          <a:p>
            <a:pPr marL="0" indent="0" eaLnBrk="1" hangingPunct="1">
              <a:spcAft>
                <a:spcPct val="0"/>
              </a:spcAft>
              <a:buSzTx/>
              <a:buFont typeface="Trebuchet MS" panose="020B0603020202020204" pitchFamily="34" charset="0"/>
              <a:buNone/>
            </a:pPr>
            <a:r>
              <a:rPr lang="fr-FR" altLang="en-US" sz="2000">
                <a:latin typeface="Trebuchet MS" panose="020B0603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Trebuchet MS" panose="020B0603020202020204" pitchFamily="34" charset="0"/>
              </a:rPr>
              <a:t>      "value":"25.03371419",</a:t>
            </a:r>
            <a:br>
              <a:rPr lang="fr-FR" altLang="en-US" sz="2000">
                <a:latin typeface="Trebuchet MS" panose="020B0603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Trebuchet MS" panose="020B0603020202020204" pitchFamily="34" charset="0"/>
              </a:rPr>
            </a:br>
            <a:r>
              <a:rPr lang="fr-FR" altLang="en-US" sz="2000">
                <a:latin typeface="Trebuchet MS" panose="020B0603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Trebuchet MS" panose="020B0603020202020204" pitchFamily="34" charset="0"/>
              </a:rPr>
              <a:t>      "scriptPubKey":"OPDUP OPHASH160 ... </a:t>
            </a:r>
            <a:r>
              <a:rPr lang="fr-FR" altLang="fr-FR" sz="2000">
                <a:latin typeface="Trebuchet MS" panose="020B0603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Trebuchet MS" panose="020B0603020202020204" pitchFamily="34" charset="0"/>
              </a:rPr>
              <a:t>”</a:t>
            </a:r>
            <a:endParaRPr lang="fr-FR" altLang="ja-JP" sz="2000">
              <a:latin typeface="Trebuchet MS" panose="020B0603020202020204" pitchFamily="34" charset="0"/>
              <a:ea typeface="ＭＳ Ｐゴシック" panose="020B0600070205080204" pitchFamily="34" charset="-128"/>
              <a:cs typeface="Arial" panose="020B0604020202020204" pitchFamily="34" charset="0"/>
              <a:sym typeface="Trebuchet MS" panose="020B0603020202020204" pitchFamily="34" charset="0"/>
            </a:endParaRPr>
          </a:p>
          <a:p>
            <a:pPr marL="0" indent="0" eaLnBrk="1" hangingPunct="1">
              <a:spcAft>
                <a:spcPct val="0"/>
              </a:spcAft>
              <a:buSzTx/>
              <a:buFont typeface="Trebuchet MS" panose="020B0603020202020204" pitchFamily="34" charset="0"/>
              <a:buNone/>
            </a:pPr>
            <a:r>
              <a:rPr lang="fr-FR" altLang="en-US" sz="2000">
                <a:latin typeface="Trebuchet MS" panose="020B0603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Trebuchet MS" panose="020B0603020202020204" pitchFamily="34" charset="0"/>
              </a:rPr>
              <a:t>}</a:t>
            </a:r>
          </a:p>
        </p:txBody>
      </p:sp>
      <p:sp>
        <p:nvSpPr>
          <p:cNvPr id="460" name="Google Shape;460;p42">
            <a:extLst>
              <a:ext uri="{FF2B5EF4-FFF2-40B4-BE49-F238E27FC236}">
                <a16:creationId xmlns:a16="http://schemas.microsoft.com/office/drawing/2014/main" id="{CAFB85CF-2898-9DCF-D0DB-7C593795B7CC}"/>
              </a:ext>
            </a:extLst>
          </p:cNvPr>
          <p:cNvSpPr/>
          <p:nvPr/>
        </p:nvSpPr>
        <p:spPr>
          <a:xfrm>
            <a:off x="1866900" y="2416175"/>
            <a:ext cx="234950" cy="341313"/>
          </a:xfrm>
          <a:prstGeom prst="leftBrace">
            <a:avLst>
              <a:gd name="adj1" fmla="val 8333"/>
              <a:gd name="adj2" fmla="val 486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42">
            <a:extLst>
              <a:ext uri="{FF2B5EF4-FFF2-40B4-BE49-F238E27FC236}">
                <a16:creationId xmlns:a16="http://schemas.microsoft.com/office/drawing/2014/main" id="{41C3C233-021B-E55B-D8B8-5BB1F3A784CB}"/>
              </a:ext>
            </a:extLst>
          </p:cNvPr>
          <p:cNvSpPr/>
          <p:nvPr/>
        </p:nvSpPr>
        <p:spPr>
          <a:xfrm>
            <a:off x="1866900" y="2844800"/>
            <a:ext cx="234950" cy="1693863"/>
          </a:xfrm>
          <a:prstGeom prst="leftBrace">
            <a:avLst>
              <a:gd name="adj1" fmla="val 8333"/>
              <a:gd name="adj2" fmla="val 486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42">
            <a:extLst>
              <a:ext uri="{FF2B5EF4-FFF2-40B4-BE49-F238E27FC236}">
                <a16:creationId xmlns:a16="http://schemas.microsoft.com/office/drawing/2014/main" id="{B160E339-E91F-39E3-5CAC-5E5BD6049F77}"/>
              </a:ext>
            </a:extLst>
          </p:cNvPr>
          <p:cNvSpPr txBox="1"/>
          <p:nvPr/>
        </p:nvSpPr>
        <p:spPr>
          <a:xfrm>
            <a:off x="280988" y="3409950"/>
            <a:ext cx="1173162" cy="563563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arbitrary</a:t>
            </a: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42">
            <a:extLst>
              <a:ext uri="{FF2B5EF4-FFF2-40B4-BE49-F238E27FC236}">
                <a16:creationId xmlns:a16="http://schemas.microsoft.com/office/drawing/2014/main" id="{57D1BA71-0B76-70D9-1F5F-B46F70ECDBBF}"/>
              </a:ext>
            </a:extLst>
          </p:cNvPr>
          <p:cNvSpPr txBox="1"/>
          <p:nvPr/>
        </p:nvSpPr>
        <p:spPr>
          <a:xfrm>
            <a:off x="280988" y="2286000"/>
            <a:ext cx="1328737" cy="766763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redeeming nothing</a:t>
            </a: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42">
            <a:extLst>
              <a:ext uri="{FF2B5EF4-FFF2-40B4-BE49-F238E27FC236}">
                <a16:creationId xmlns:a16="http://schemas.microsoft.com/office/drawing/2014/main" id="{0FC08878-1871-7CBE-FE4B-2A3E9044410E}"/>
              </a:ext>
            </a:extLst>
          </p:cNvPr>
          <p:cNvSpPr/>
          <p:nvPr/>
        </p:nvSpPr>
        <p:spPr>
          <a:xfrm>
            <a:off x="4962525" y="2249488"/>
            <a:ext cx="1647825" cy="48895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6D9EEB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Null hash pointer</a:t>
            </a: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42">
            <a:extLst>
              <a:ext uri="{FF2B5EF4-FFF2-40B4-BE49-F238E27FC236}">
                <a16:creationId xmlns:a16="http://schemas.microsoft.com/office/drawing/2014/main" id="{2860C4B6-A47C-D6DE-2759-2B93B5649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2970213"/>
            <a:ext cx="4013200" cy="1373187"/>
          </a:xfrm>
          <a:prstGeom prst="wedgeRectCallout">
            <a:avLst>
              <a:gd name="adj1" fmla="val -55213"/>
              <a:gd name="adj2" fmla="val -2704"/>
            </a:avLst>
          </a:prstGeom>
          <a:solidFill>
            <a:srgbClr val="EAD1DC"/>
          </a:solidFill>
          <a:ln w="1905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First ever coinbase parameter:</a:t>
            </a:r>
            <a:endParaRPr lang="fr-FR" altLang="en-US" sz="1800"/>
          </a:p>
          <a:p>
            <a:pPr eaLnBrk="1" hangingPunct="1"/>
            <a:r>
              <a:rPr lang="en-US" altLang="fr-FR" sz="1800"/>
              <a:t>“</a:t>
            </a:r>
            <a:r>
              <a:rPr lang="en-US" altLang="ja-JP" sz="1800">
                <a:latin typeface="Trebuchet MS" panose="020B0603020202020204" pitchFamily="34" charset="0"/>
                <a:sym typeface="Trebuchet MS" panose="020B0603020202020204" pitchFamily="34" charset="0"/>
              </a:rPr>
              <a:t>The Times 03/Jan/2009 Chancellor on brink of second bailout for banks</a:t>
            </a:r>
            <a:r>
              <a:rPr lang="en-US" altLang="fr-FR" sz="1800">
                <a:latin typeface="Trebuchet MS" panose="020B0603020202020204" pitchFamily="34" charset="0"/>
                <a:sym typeface="Trebuchet MS" panose="020B0603020202020204" pitchFamily="34" charset="0"/>
              </a:rPr>
              <a:t>”</a:t>
            </a:r>
            <a:endParaRPr lang="fr-FR" altLang="en-US" sz="1800"/>
          </a:p>
        </p:txBody>
      </p:sp>
      <p:sp>
        <p:nvSpPr>
          <p:cNvPr id="466" name="Google Shape;466;p42">
            <a:extLst>
              <a:ext uri="{FF2B5EF4-FFF2-40B4-BE49-F238E27FC236}">
                <a16:creationId xmlns:a16="http://schemas.microsoft.com/office/drawing/2014/main" id="{F0AC6313-57AD-A5A7-D874-1592F88B3B57}"/>
              </a:ext>
            </a:extLst>
          </p:cNvPr>
          <p:cNvSpPr/>
          <p:nvPr/>
        </p:nvSpPr>
        <p:spPr>
          <a:xfrm rot="5400000">
            <a:off x="3206750" y="5308601"/>
            <a:ext cx="788987" cy="220662"/>
          </a:xfrm>
          <a:prstGeom prst="leftBrace">
            <a:avLst>
              <a:gd name="adj1" fmla="val 8333"/>
              <a:gd name="adj2" fmla="val 486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42">
            <a:extLst>
              <a:ext uri="{FF2B5EF4-FFF2-40B4-BE49-F238E27FC236}">
                <a16:creationId xmlns:a16="http://schemas.microsoft.com/office/drawing/2014/main" id="{03363D28-76DA-8A86-BBA4-3C8B4DC524DE}"/>
              </a:ext>
            </a:extLst>
          </p:cNvPr>
          <p:cNvSpPr/>
          <p:nvPr/>
        </p:nvSpPr>
        <p:spPr>
          <a:xfrm rot="5400000">
            <a:off x="4226719" y="5122069"/>
            <a:ext cx="312737" cy="1069975"/>
          </a:xfrm>
          <a:prstGeom prst="leftBrace">
            <a:avLst>
              <a:gd name="adj1" fmla="val 8333"/>
              <a:gd name="adj2" fmla="val 486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42">
            <a:extLst>
              <a:ext uri="{FF2B5EF4-FFF2-40B4-BE49-F238E27FC236}">
                <a16:creationId xmlns:a16="http://schemas.microsoft.com/office/drawing/2014/main" id="{CA121C52-AE89-371C-DCB6-0A1030B570AD}"/>
              </a:ext>
            </a:extLst>
          </p:cNvPr>
          <p:cNvSpPr txBox="1"/>
          <p:nvPr/>
        </p:nvSpPr>
        <p:spPr>
          <a:xfrm>
            <a:off x="3344863" y="4567238"/>
            <a:ext cx="1330325" cy="574675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block reward</a:t>
            </a: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42">
            <a:extLst>
              <a:ext uri="{FF2B5EF4-FFF2-40B4-BE49-F238E27FC236}">
                <a16:creationId xmlns:a16="http://schemas.microsoft.com/office/drawing/2014/main" id="{76339023-D93F-7BE6-1325-94732275966B}"/>
              </a:ext>
            </a:extLst>
          </p:cNvPr>
          <p:cNvSpPr txBox="1"/>
          <p:nvPr/>
        </p:nvSpPr>
        <p:spPr>
          <a:xfrm>
            <a:off x="3776663" y="5141913"/>
            <a:ext cx="2065337" cy="766762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transaction fees</a:t>
            </a: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Google Shape;474;p43">
            <a:extLst>
              <a:ext uri="{FF2B5EF4-FFF2-40B4-BE49-F238E27FC236}">
                <a16:creationId xmlns:a16="http://schemas.microsoft.com/office/drawing/2014/main" id="{992DD7B7-A7E4-C3A3-1013-4D3543B00B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SzTx/>
              <a:buFont typeface="Trebuchet MS" panose="020B0603020202020204" pitchFamily="34" charset="0"/>
              <a:buNone/>
            </a:pPr>
            <a:r>
              <a:rPr lang="fr-FR" altLang="en-US" sz="3600" b="1">
                <a:latin typeface="Trebuchet MS" panose="020B0603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Trebuchet MS" panose="020B0603020202020204" pitchFamily="34" charset="0"/>
              </a:rPr>
              <a:t>See for yourself!</a:t>
            </a:r>
          </a:p>
        </p:txBody>
      </p:sp>
      <p:pic>
        <p:nvPicPr>
          <p:cNvPr id="24578" name="Google Shape;475;p43">
            <a:extLst>
              <a:ext uri="{FF2B5EF4-FFF2-40B4-BE49-F238E27FC236}">
                <a16:creationId xmlns:a16="http://schemas.microsoft.com/office/drawing/2014/main" id="{73721452-48AB-CEBB-E60E-4FEAB7583E8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8" y="1417638"/>
            <a:ext cx="8658225" cy="457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6" name="Google Shape;476;p43">
            <a:extLst>
              <a:ext uri="{FF2B5EF4-FFF2-40B4-BE49-F238E27FC236}">
                <a16:creationId xmlns:a16="http://schemas.microsoft.com/office/drawing/2014/main" id="{B44097AF-90D3-1926-27E3-0A84E8AE9A7E}"/>
              </a:ext>
            </a:extLst>
          </p:cNvPr>
          <p:cNvSpPr txBox="1"/>
          <p:nvPr/>
        </p:nvSpPr>
        <p:spPr>
          <a:xfrm>
            <a:off x="892175" y="6170613"/>
            <a:ext cx="7186613" cy="479425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blockchain.info (and many other sites)</a:t>
            </a:r>
            <a:endParaRPr sz="3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Google Shape;481;p44">
            <a:extLst>
              <a:ext uri="{FF2B5EF4-FFF2-40B4-BE49-F238E27FC236}">
                <a16:creationId xmlns:a16="http://schemas.microsoft.com/office/drawing/2014/main" id="{0369376D-BB86-873C-7DE8-A17E3DBCDF8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2254250"/>
            <a:ext cx="7772400" cy="2297113"/>
          </a:xfrm>
        </p:spPr>
        <p:txBody>
          <a:bodyPr lIns="91425" tIns="91425" rIns="91425" bIns="91425"/>
          <a:lstStyle/>
          <a:p>
            <a:pPr>
              <a:spcBef>
                <a:spcPct val="0"/>
              </a:spcBef>
              <a:buClr>
                <a:srgbClr val="000000"/>
              </a:buClr>
              <a:buFont typeface="Trebuchet MS" panose="020B0603020202020204" pitchFamily="34" charset="0"/>
              <a:buNone/>
            </a:pPr>
            <a:endParaRPr lang="en-US" altLang="en-US" sz="3000">
              <a:solidFill>
                <a:srgbClr val="000000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  <a:p>
            <a:pPr>
              <a:spcBef>
                <a:spcPct val="0"/>
              </a:spcBef>
              <a:buClr>
                <a:srgbClr val="000000"/>
              </a:buClr>
              <a:buFont typeface="Trebuchet MS" panose="020B0603020202020204" pitchFamily="34" charset="0"/>
              <a:buNone/>
            </a:pPr>
            <a:r>
              <a:rPr lang="en-US" altLang="en-US"/>
              <a:t>The Bitcoin network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A10365-7227-827E-0844-91021C3D6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9681D-3A5E-4D94-8B0A-082B6D62DEF0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Google Shape;486;p45">
            <a:extLst>
              <a:ext uri="{FF2B5EF4-FFF2-40B4-BE49-F238E27FC236}">
                <a16:creationId xmlns:a16="http://schemas.microsoft.com/office/drawing/2014/main" id="{D6CAF833-C4FE-4BC3-05D6-6E2F58EB87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Bitcoin P2P network</a:t>
            </a:r>
            <a:endParaRPr lang="fr-FR" altLang="en-US" i="1"/>
          </a:p>
        </p:txBody>
      </p:sp>
      <p:sp>
        <p:nvSpPr>
          <p:cNvPr id="28674" name="Google Shape;487;p45">
            <a:extLst>
              <a:ext uri="{FF2B5EF4-FFF2-40B4-BE49-F238E27FC236}">
                <a16:creationId xmlns:a16="http://schemas.microsoft.com/office/drawing/2014/main" id="{7DF47D61-49B8-28C7-BB20-B7B24423775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914400"/>
            <a:r>
              <a:rPr lang="fr-FR" altLang="en-US" sz="2400"/>
              <a:t>Ad-hoc protocol (runs on TCP port 8333)</a:t>
            </a:r>
          </a:p>
          <a:p>
            <a:pPr marL="914400">
              <a:spcBef>
                <a:spcPct val="0"/>
              </a:spcBef>
            </a:pPr>
            <a:r>
              <a:rPr lang="fr-FR" altLang="en-US" sz="2400"/>
              <a:t>Ad-hoc network with random topology</a:t>
            </a:r>
          </a:p>
          <a:p>
            <a:pPr marL="914400">
              <a:spcBef>
                <a:spcPct val="0"/>
              </a:spcBef>
            </a:pPr>
            <a:r>
              <a:rPr lang="fr-FR" altLang="en-US" sz="2400"/>
              <a:t>All nodes are equal</a:t>
            </a:r>
          </a:p>
          <a:p>
            <a:pPr marL="914400">
              <a:spcBef>
                <a:spcPct val="0"/>
              </a:spcBef>
            </a:pPr>
            <a:r>
              <a:rPr lang="fr-FR" altLang="en-US" sz="2400"/>
              <a:t>New nodes can join at any time</a:t>
            </a:r>
          </a:p>
          <a:p>
            <a:pPr marL="914400">
              <a:spcBef>
                <a:spcPct val="0"/>
              </a:spcBef>
            </a:pPr>
            <a:r>
              <a:rPr lang="fr-FR" altLang="en-US" sz="2400"/>
              <a:t>Forget non-responding nodes after 3 hr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C5DE05-A59B-461F-BB4D-A1061051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EAFC5-BDF1-4477-ADEA-B14D00CE8597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Google Shape;492;p46">
            <a:extLst>
              <a:ext uri="{FF2B5EF4-FFF2-40B4-BE49-F238E27FC236}">
                <a16:creationId xmlns:a16="http://schemas.microsoft.com/office/drawing/2014/main" id="{0A059466-1971-93BD-3B6C-87E7B249C1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SzTx/>
            </a:pPr>
            <a:r>
              <a:rPr lang="fr-FR" altLang="en-US"/>
              <a:t>Joining the Bitcoin P2P network</a:t>
            </a:r>
            <a:endParaRPr lang="fr-FR" altLang="en-US" i="1"/>
          </a:p>
        </p:txBody>
      </p:sp>
      <p:sp>
        <p:nvSpPr>
          <p:cNvPr id="30722" name="Google Shape;493;p46">
            <a:extLst>
              <a:ext uri="{FF2B5EF4-FFF2-40B4-BE49-F238E27FC236}">
                <a16:creationId xmlns:a16="http://schemas.microsoft.com/office/drawing/2014/main" id="{663DBE8B-6106-0FD1-55E1-D5E2038FA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9713" y="1754188"/>
            <a:ext cx="725487" cy="1019175"/>
          </a:xfrm>
          <a:prstGeom prst="can">
            <a:avLst>
              <a:gd name="adj" fmla="val 25066"/>
            </a:avLst>
          </a:prstGeom>
          <a:solidFill>
            <a:schemeClr val="bg2"/>
          </a:solidFill>
          <a:ln w="1905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en-US" sz="2800"/>
              <a:t>1</a:t>
            </a:r>
          </a:p>
        </p:txBody>
      </p:sp>
      <p:sp>
        <p:nvSpPr>
          <p:cNvPr id="30723" name="Google Shape;494;p46">
            <a:extLst>
              <a:ext uri="{FF2B5EF4-FFF2-40B4-BE49-F238E27FC236}">
                <a16:creationId xmlns:a16="http://schemas.microsoft.com/office/drawing/2014/main" id="{41143ABA-1822-2A0A-B1E6-D6298E68BC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250" y="4270375"/>
            <a:ext cx="727075" cy="1019175"/>
          </a:xfrm>
          <a:prstGeom prst="can">
            <a:avLst>
              <a:gd name="adj" fmla="val 25011"/>
            </a:avLst>
          </a:prstGeom>
          <a:solidFill>
            <a:schemeClr val="bg2"/>
          </a:solidFill>
          <a:ln w="1905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en-US" sz="2800"/>
              <a:t>6</a:t>
            </a:r>
          </a:p>
        </p:txBody>
      </p:sp>
      <p:sp>
        <p:nvSpPr>
          <p:cNvPr id="30724" name="Google Shape;495;p46">
            <a:extLst>
              <a:ext uri="{FF2B5EF4-FFF2-40B4-BE49-F238E27FC236}">
                <a16:creationId xmlns:a16="http://schemas.microsoft.com/office/drawing/2014/main" id="{A5D461C7-ACCB-C856-CD43-3AF7DF706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788" y="5532438"/>
            <a:ext cx="727075" cy="1017587"/>
          </a:xfrm>
          <a:prstGeom prst="can">
            <a:avLst>
              <a:gd name="adj" fmla="val 24972"/>
            </a:avLst>
          </a:prstGeom>
          <a:solidFill>
            <a:schemeClr val="bg2"/>
          </a:solidFill>
          <a:ln w="1905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en-US" sz="2800"/>
              <a:t>4</a:t>
            </a:r>
          </a:p>
        </p:txBody>
      </p:sp>
      <p:sp>
        <p:nvSpPr>
          <p:cNvPr id="30725" name="Google Shape;496;p46">
            <a:extLst>
              <a:ext uri="{FF2B5EF4-FFF2-40B4-BE49-F238E27FC236}">
                <a16:creationId xmlns:a16="http://schemas.microsoft.com/office/drawing/2014/main" id="{EAA16CF2-46A0-97E3-BCCF-CFB5E3FDA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2408238"/>
            <a:ext cx="727075" cy="1017587"/>
          </a:xfrm>
          <a:prstGeom prst="can">
            <a:avLst>
              <a:gd name="adj" fmla="val 24972"/>
            </a:avLst>
          </a:prstGeom>
          <a:solidFill>
            <a:schemeClr val="bg2"/>
          </a:solidFill>
          <a:ln w="1905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en-US" sz="2800"/>
              <a:t>7</a:t>
            </a:r>
          </a:p>
        </p:txBody>
      </p:sp>
      <p:sp>
        <p:nvSpPr>
          <p:cNvPr id="30726" name="Google Shape;497;p46">
            <a:extLst>
              <a:ext uri="{FF2B5EF4-FFF2-40B4-BE49-F238E27FC236}">
                <a16:creationId xmlns:a16="http://schemas.microsoft.com/office/drawing/2014/main" id="{7E2A99C9-1926-226F-2E7A-5B941CDAB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2625" y="4075113"/>
            <a:ext cx="727075" cy="1017587"/>
          </a:xfrm>
          <a:prstGeom prst="can">
            <a:avLst>
              <a:gd name="adj" fmla="val 24972"/>
            </a:avLst>
          </a:prstGeom>
          <a:solidFill>
            <a:schemeClr val="bg2"/>
          </a:solidFill>
          <a:ln w="1905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en-US" sz="2800"/>
              <a:t>3</a:t>
            </a:r>
          </a:p>
        </p:txBody>
      </p:sp>
      <p:sp>
        <p:nvSpPr>
          <p:cNvPr id="30727" name="Google Shape;498;p46">
            <a:extLst>
              <a:ext uri="{FF2B5EF4-FFF2-40B4-BE49-F238E27FC236}">
                <a16:creationId xmlns:a16="http://schemas.microsoft.com/office/drawing/2014/main" id="{A9C54D1F-FF09-D5C8-0CDE-2A5A778E7B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0125" y="1562100"/>
            <a:ext cx="727075" cy="1019175"/>
          </a:xfrm>
          <a:prstGeom prst="can">
            <a:avLst>
              <a:gd name="adj" fmla="val 25011"/>
            </a:avLst>
          </a:prstGeom>
          <a:solidFill>
            <a:schemeClr val="bg2"/>
          </a:solidFill>
          <a:ln w="1905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en-US" sz="2800"/>
              <a:t>5</a:t>
            </a:r>
          </a:p>
        </p:txBody>
      </p:sp>
      <p:sp>
        <p:nvSpPr>
          <p:cNvPr id="30728" name="Google Shape;499;p46">
            <a:extLst>
              <a:ext uri="{FF2B5EF4-FFF2-40B4-BE49-F238E27FC236}">
                <a16:creationId xmlns:a16="http://schemas.microsoft.com/office/drawing/2014/main" id="{93533E7A-6B19-A6EF-7585-933B071361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5300" y="4513263"/>
            <a:ext cx="727075" cy="1019175"/>
          </a:xfrm>
          <a:prstGeom prst="can">
            <a:avLst>
              <a:gd name="adj" fmla="val 25011"/>
            </a:avLst>
          </a:prstGeom>
          <a:solidFill>
            <a:schemeClr val="bg2"/>
          </a:solidFill>
          <a:ln w="1905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en-US" sz="2800"/>
              <a:t>2</a:t>
            </a:r>
          </a:p>
        </p:txBody>
      </p:sp>
      <p:cxnSp>
        <p:nvCxnSpPr>
          <p:cNvPr id="30729" name="Google Shape;500;p46">
            <a:extLst>
              <a:ext uri="{FF2B5EF4-FFF2-40B4-BE49-F238E27FC236}">
                <a16:creationId xmlns:a16="http://schemas.microsoft.com/office/drawing/2014/main" id="{05632687-6649-8006-F539-7E3FE58145D0}"/>
              </a:ext>
            </a:extLst>
          </p:cNvPr>
          <p:cNvCxnSpPr>
            <a:cxnSpLocks noChangeShapeType="1"/>
            <a:stCxn id="30722" idx="3"/>
            <a:endCxn id="30723" idx="1"/>
          </p:cNvCxnSpPr>
          <p:nvPr/>
        </p:nvCxnSpPr>
        <p:spPr bwMode="auto">
          <a:xfrm flipH="1">
            <a:off x="1220788" y="2773363"/>
            <a:ext cx="650875" cy="1497012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30" name="Google Shape;501;p46">
            <a:extLst>
              <a:ext uri="{FF2B5EF4-FFF2-40B4-BE49-F238E27FC236}">
                <a16:creationId xmlns:a16="http://schemas.microsoft.com/office/drawing/2014/main" id="{4D91ED09-1768-46F7-E73E-04A0EB067F24}"/>
              </a:ext>
            </a:extLst>
          </p:cNvPr>
          <p:cNvCxnSpPr>
            <a:cxnSpLocks noChangeShapeType="1"/>
            <a:stCxn id="30727" idx="2"/>
            <a:endCxn id="30722" idx="4"/>
          </p:cNvCxnSpPr>
          <p:nvPr/>
        </p:nvCxnSpPr>
        <p:spPr bwMode="auto">
          <a:xfrm flipH="1">
            <a:off x="2235200" y="2071688"/>
            <a:ext cx="2574925" cy="192087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31" name="Google Shape;502;p46">
            <a:extLst>
              <a:ext uri="{FF2B5EF4-FFF2-40B4-BE49-F238E27FC236}">
                <a16:creationId xmlns:a16="http://schemas.microsoft.com/office/drawing/2014/main" id="{E58C0F37-7A8B-12AD-DB54-2BB560B13C0E}"/>
              </a:ext>
            </a:extLst>
          </p:cNvPr>
          <p:cNvCxnSpPr>
            <a:cxnSpLocks noChangeShapeType="1"/>
            <a:stCxn id="30726" idx="2"/>
          </p:cNvCxnSpPr>
          <p:nvPr/>
        </p:nvCxnSpPr>
        <p:spPr bwMode="auto">
          <a:xfrm flipH="1">
            <a:off x="1584325" y="4583113"/>
            <a:ext cx="2908300" cy="134937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32" name="Google Shape;503;p46">
            <a:extLst>
              <a:ext uri="{FF2B5EF4-FFF2-40B4-BE49-F238E27FC236}">
                <a16:creationId xmlns:a16="http://schemas.microsoft.com/office/drawing/2014/main" id="{C5758C74-3512-3A9D-6E16-5DF21143BA27}"/>
              </a:ext>
            </a:extLst>
          </p:cNvPr>
          <p:cNvCxnSpPr>
            <a:cxnSpLocks noChangeShapeType="1"/>
            <a:stCxn id="30725" idx="2"/>
            <a:endCxn id="30726" idx="4"/>
          </p:cNvCxnSpPr>
          <p:nvPr/>
        </p:nvCxnSpPr>
        <p:spPr bwMode="auto">
          <a:xfrm flipH="1">
            <a:off x="5219700" y="2916238"/>
            <a:ext cx="1333500" cy="1666875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33" name="Google Shape;504;p46">
            <a:extLst>
              <a:ext uri="{FF2B5EF4-FFF2-40B4-BE49-F238E27FC236}">
                <a16:creationId xmlns:a16="http://schemas.microsoft.com/office/drawing/2014/main" id="{5BE64F84-4459-929B-2B05-D424CAA4B291}"/>
              </a:ext>
            </a:extLst>
          </p:cNvPr>
          <p:cNvCxnSpPr>
            <a:cxnSpLocks noChangeShapeType="1"/>
            <a:stCxn id="30725" idx="2"/>
            <a:endCxn id="30727" idx="4"/>
          </p:cNvCxnSpPr>
          <p:nvPr/>
        </p:nvCxnSpPr>
        <p:spPr bwMode="auto">
          <a:xfrm rot="10800000">
            <a:off x="5537200" y="2071688"/>
            <a:ext cx="1016000" cy="844550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34" name="Google Shape;505;p46">
            <a:extLst>
              <a:ext uri="{FF2B5EF4-FFF2-40B4-BE49-F238E27FC236}">
                <a16:creationId xmlns:a16="http://schemas.microsoft.com/office/drawing/2014/main" id="{80F86F7E-58DE-EB8B-A04A-6ED30F694216}"/>
              </a:ext>
            </a:extLst>
          </p:cNvPr>
          <p:cNvCxnSpPr>
            <a:cxnSpLocks noChangeShapeType="1"/>
            <a:stCxn id="30726" idx="3"/>
          </p:cNvCxnSpPr>
          <p:nvPr/>
        </p:nvCxnSpPr>
        <p:spPr bwMode="auto">
          <a:xfrm flipH="1">
            <a:off x="3514725" y="5092700"/>
            <a:ext cx="1341438" cy="563563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35" name="Google Shape;506;p46">
            <a:extLst>
              <a:ext uri="{FF2B5EF4-FFF2-40B4-BE49-F238E27FC236}">
                <a16:creationId xmlns:a16="http://schemas.microsoft.com/office/drawing/2014/main" id="{2B9E4C76-1B20-F5D9-DF12-8407D69518BE}"/>
              </a:ext>
            </a:extLst>
          </p:cNvPr>
          <p:cNvCxnSpPr>
            <a:cxnSpLocks noChangeShapeType="1"/>
            <a:stCxn id="30728" idx="1"/>
          </p:cNvCxnSpPr>
          <p:nvPr/>
        </p:nvCxnSpPr>
        <p:spPr bwMode="auto">
          <a:xfrm rot="10800000">
            <a:off x="6956425" y="3425825"/>
            <a:ext cx="252413" cy="1087438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36" name="Google Shape;507;p46">
            <a:extLst>
              <a:ext uri="{FF2B5EF4-FFF2-40B4-BE49-F238E27FC236}">
                <a16:creationId xmlns:a16="http://schemas.microsoft.com/office/drawing/2014/main" id="{4EE4EE38-5E05-A3A7-0E9B-5CC8D6D69C13}"/>
              </a:ext>
            </a:extLst>
          </p:cNvPr>
          <p:cNvCxnSpPr>
            <a:cxnSpLocks noChangeShapeType="1"/>
            <a:stCxn id="30728" idx="2"/>
            <a:endCxn id="30724" idx="4"/>
          </p:cNvCxnSpPr>
          <p:nvPr/>
        </p:nvCxnSpPr>
        <p:spPr bwMode="auto">
          <a:xfrm flipH="1">
            <a:off x="3598863" y="5022850"/>
            <a:ext cx="3246437" cy="1019175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8" name="Google Shape;508;p46">
            <a:extLst>
              <a:ext uri="{FF2B5EF4-FFF2-40B4-BE49-F238E27FC236}">
                <a16:creationId xmlns:a16="http://schemas.microsoft.com/office/drawing/2014/main" id="{9105A953-90B2-A417-38BB-B894737CD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7650" y="2914650"/>
            <a:ext cx="727075" cy="1017588"/>
          </a:xfrm>
          <a:prstGeom prst="can">
            <a:avLst>
              <a:gd name="adj" fmla="val 24972"/>
            </a:avLst>
          </a:prstGeom>
          <a:solidFill>
            <a:srgbClr val="00FF00"/>
          </a:solidFill>
          <a:ln w="1905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en-US" sz="2800"/>
              <a:t>8</a:t>
            </a:r>
          </a:p>
        </p:txBody>
      </p:sp>
      <p:sp>
        <p:nvSpPr>
          <p:cNvPr id="509" name="Google Shape;509;p46">
            <a:extLst>
              <a:ext uri="{FF2B5EF4-FFF2-40B4-BE49-F238E27FC236}">
                <a16:creationId xmlns:a16="http://schemas.microsoft.com/office/drawing/2014/main" id="{61F05A7E-A6ED-36AE-F620-112881D06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700" y="1900238"/>
            <a:ext cx="2220913" cy="873125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 w="1905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/>
              <a:t>Hello World! I</a:t>
            </a:r>
            <a:r>
              <a:rPr lang="fr-FR" altLang="fr-FR" sz="1600"/>
              <a:t>’</a:t>
            </a:r>
            <a:r>
              <a:rPr lang="fr-FR" altLang="en-US" sz="1600"/>
              <a:t>m ready to Bitcoin!</a:t>
            </a:r>
          </a:p>
        </p:txBody>
      </p:sp>
      <p:cxnSp>
        <p:nvCxnSpPr>
          <p:cNvPr id="510" name="Google Shape;510;p46">
            <a:extLst>
              <a:ext uri="{FF2B5EF4-FFF2-40B4-BE49-F238E27FC236}">
                <a16:creationId xmlns:a16="http://schemas.microsoft.com/office/drawing/2014/main" id="{96F7A96D-12AF-BE5F-009C-A7376061C468}"/>
              </a:ext>
            </a:extLst>
          </p:cNvPr>
          <p:cNvCxnSpPr>
            <a:cxnSpLocks noChangeShapeType="1"/>
            <a:stCxn id="508" idx="4"/>
            <a:endCxn id="509" idx="4"/>
          </p:cNvCxnSpPr>
          <p:nvPr/>
        </p:nvCxnSpPr>
        <p:spPr bwMode="auto">
          <a:xfrm rot="10800000" flipH="1">
            <a:off x="3514725" y="2644775"/>
            <a:ext cx="1314450" cy="779463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1" name="Google Shape;511;p46">
            <a:extLst>
              <a:ext uri="{FF2B5EF4-FFF2-40B4-BE49-F238E27FC236}">
                <a16:creationId xmlns:a16="http://schemas.microsoft.com/office/drawing/2014/main" id="{F29F092A-04BD-FAE8-D2A3-B8C1D244F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7938" y="2955925"/>
            <a:ext cx="1181100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400" b="1">
                <a:latin typeface="Courier New" panose="02070309020205020404" pitchFamily="49" charset="0"/>
                <a:sym typeface="Courier New" panose="02070309020205020404" pitchFamily="49" charset="0"/>
              </a:rPr>
              <a:t>getaddr()</a:t>
            </a:r>
          </a:p>
        </p:txBody>
      </p:sp>
      <p:cxnSp>
        <p:nvCxnSpPr>
          <p:cNvPr id="512" name="Google Shape;512;p46">
            <a:extLst>
              <a:ext uri="{FF2B5EF4-FFF2-40B4-BE49-F238E27FC236}">
                <a16:creationId xmlns:a16="http://schemas.microsoft.com/office/drawing/2014/main" id="{F2DCAEE5-F61A-D3EB-F5B3-982DD56778EC}"/>
              </a:ext>
            </a:extLst>
          </p:cNvPr>
          <p:cNvCxnSpPr>
            <a:cxnSpLocks noChangeShapeType="1"/>
            <a:stCxn id="30727" idx="3"/>
          </p:cNvCxnSpPr>
          <p:nvPr/>
        </p:nvCxnSpPr>
        <p:spPr bwMode="auto">
          <a:xfrm flipH="1">
            <a:off x="3459163" y="2581275"/>
            <a:ext cx="1714500" cy="1136650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" name="Google Shape;513;p46">
            <a:extLst>
              <a:ext uri="{FF2B5EF4-FFF2-40B4-BE49-F238E27FC236}">
                <a16:creationId xmlns:a16="http://schemas.microsoft.com/office/drawing/2014/main" id="{99A6966B-DECA-B4D8-6497-6EDD462EF7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5613" y="2955925"/>
            <a:ext cx="1179512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800">
                <a:latin typeface="Courier New" panose="02070309020205020404" pitchFamily="49" charset="0"/>
                <a:sym typeface="Courier New" panose="02070309020205020404" pitchFamily="49" charset="0"/>
              </a:rPr>
              <a:t>1, 7</a:t>
            </a:r>
          </a:p>
        </p:txBody>
      </p:sp>
      <p:cxnSp>
        <p:nvCxnSpPr>
          <p:cNvPr id="514" name="Google Shape;514;p46">
            <a:extLst>
              <a:ext uri="{FF2B5EF4-FFF2-40B4-BE49-F238E27FC236}">
                <a16:creationId xmlns:a16="http://schemas.microsoft.com/office/drawing/2014/main" id="{0C5B6604-0B19-57EF-A19B-2D6FD29F51EB}"/>
              </a:ext>
            </a:extLst>
          </p:cNvPr>
          <p:cNvCxnSpPr>
            <a:cxnSpLocks noChangeShapeType="1"/>
            <a:stCxn id="508" idx="2"/>
          </p:cNvCxnSpPr>
          <p:nvPr/>
        </p:nvCxnSpPr>
        <p:spPr bwMode="auto">
          <a:xfrm rot="10800000">
            <a:off x="2235200" y="2711450"/>
            <a:ext cx="552450" cy="712788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5" name="Google Shape;515;p46">
            <a:extLst>
              <a:ext uri="{FF2B5EF4-FFF2-40B4-BE49-F238E27FC236}">
                <a16:creationId xmlns:a16="http://schemas.microsoft.com/office/drawing/2014/main" id="{89F19B2A-FB36-DC9B-67CD-E57C1B0E923A}"/>
              </a:ext>
            </a:extLst>
          </p:cNvPr>
          <p:cNvCxnSpPr>
            <a:cxnSpLocks noChangeShapeType="1"/>
            <a:stCxn id="508" idx="4"/>
          </p:cNvCxnSpPr>
          <p:nvPr/>
        </p:nvCxnSpPr>
        <p:spPr bwMode="auto">
          <a:xfrm rot="10800000" flipH="1">
            <a:off x="3514725" y="2955925"/>
            <a:ext cx="2870200" cy="468313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6" name="Google Shape;516;p46">
            <a:extLst>
              <a:ext uri="{FF2B5EF4-FFF2-40B4-BE49-F238E27FC236}">
                <a16:creationId xmlns:a16="http://schemas.microsoft.com/office/drawing/2014/main" id="{D8B776EA-0E00-0092-1AE7-F6E243EFAC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9038" y="3006725"/>
            <a:ext cx="1179512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400" b="1">
                <a:latin typeface="Courier New" panose="02070309020205020404" pitchFamily="49" charset="0"/>
                <a:sym typeface="Courier New" panose="02070309020205020404" pitchFamily="49" charset="0"/>
              </a:rPr>
              <a:t>getaddr()</a:t>
            </a:r>
          </a:p>
        </p:txBody>
      </p:sp>
      <p:sp>
        <p:nvSpPr>
          <p:cNvPr id="517" name="Google Shape;517;p46">
            <a:extLst>
              <a:ext uri="{FF2B5EF4-FFF2-40B4-BE49-F238E27FC236}">
                <a16:creationId xmlns:a16="http://schemas.microsoft.com/office/drawing/2014/main" id="{299E907B-0550-FF11-A245-C52CC19BC7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4188" y="2976563"/>
            <a:ext cx="117951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400" b="1">
                <a:latin typeface="Courier New" panose="02070309020205020404" pitchFamily="49" charset="0"/>
                <a:sym typeface="Courier New" panose="02070309020205020404" pitchFamily="49" charset="0"/>
              </a:rPr>
              <a:t>getaddr()</a:t>
            </a:r>
          </a:p>
        </p:txBody>
      </p:sp>
      <p:cxnSp>
        <p:nvCxnSpPr>
          <p:cNvPr id="518" name="Google Shape;518;p46">
            <a:extLst>
              <a:ext uri="{FF2B5EF4-FFF2-40B4-BE49-F238E27FC236}">
                <a16:creationId xmlns:a16="http://schemas.microsoft.com/office/drawing/2014/main" id="{0D1C65B7-3C4E-3FDB-CD94-E83D6CB2E37F}"/>
              </a:ext>
            </a:extLst>
          </p:cNvPr>
          <p:cNvCxnSpPr>
            <a:cxnSpLocks noChangeShapeType="1"/>
            <a:stCxn id="30727" idx="3"/>
            <a:endCxn id="508" idx="4"/>
          </p:cNvCxnSpPr>
          <p:nvPr/>
        </p:nvCxnSpPr>
        <p:spPr bwMode="auto">
          <a:xfrm flipH="1">
            <a:off x="3514725" y="2581275"/>
            <a:ext cx="1658938" cy="842963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9" name="Google Shape;519;p46">
            <a:extLst>
              <a:ext uri="{FF2B5EF4-FFF2-40B4-BE49-F238E27FC236}">
                <a16:creationId xmlns:a16="http://schemas.microsoft.com/office/drawing/2014/main" id="{E03C1259-BA4A-9BA3-6A45-1CB80F43248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71700" y="2773363"/>
            <a:ext cx="644525" cy="649287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0" name="Google Shape;520;p46">
            <a:extLst>
              <a:ext uri="{FF2B5EF4-FFF2-40B4-BE49-F238E27FC236}">
                <a16:creationId xmlns:a16="http://schemas.microsoft.com/office/drawing/2014/main" id="{2E163EE1-FBA7-E503-45E4-B72012B2C57D}"/>
              </a:ext>
            </a:extLst>
          </p:cNvPr>
          <p:cNvCxnSpPr>
            <a:cxnSpLocks noChangeShapeType="1"/>
            <a:stCxn id="508" idx="3"/>
          </p:cNvCxnSpPr>
          <p:nvPr/>
        </p:nvCxnSpPr>
        <p:spPr bwMode="auto">
          <a:xfrm flipH="1">
            <a:off x="1573213" y="3932238"/>
            <a:ext cx="1577975" cy="520700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4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7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70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Google Shape;525;p47">
            <a:extLst>
              <a:ext uri="{FF2B5EF4-FFF2-40B4-BE49-F238E27FC236}">
                <a16:creationId xmlns:a16="http://schemas.microsoft.com/office/drawing/2014/main" id="{F91E145C-7C2D-D872-9856-5D78267470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SzTx/>
            </a:pPr>
            <a:r>
              <a:rPr lang="fr-FR" altLang="en-US"/>
              <a:t>Transaction propagation (flooding)</a:t>
            </a:r>
            <a:endParaRPr lang="fr-FR" altLang="en-US" i="1"/>
          </a:p>
        </p:txBody>
      </p:sp>
      <p:sp>
        <p:nvSpPr>
          <p:cNvPr id="32770" name="Google Shape;526;p47">
            <a:extLst>
              <a:ext uri="{FF2B5EF4-FFF2-40B4-BE49-F238E27FC236}">
                <a16:creationId xmlns:a16="http://schemas.microsoft.com/office/drawing/2014/main" id="{FDEF8B60-2982-3110-D18F-BC74E8895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9713" y="1754188"/>
            <a:ext cx="725487" cy="1019175"/>
          </a:xfrm>
          <a:prstGeom prst="can">
            <a:avLst>
              <a:gd name="adj" fmla="val 25066"/>
            </a:avLst>
          </a:prstGeom>
          <a:solidFill>
            <a:schemeClr val="bg2"/>
          </a:solidFill>
          <a:ln w="1905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en-US" sz="2800"/>
              <a:t>1</a:t>
            </a:r>
          </a:p>
        </p:txBody>
      </p:sp>
      <p:sp>
        <p:nvSpPr>
          <p:cNvPr id="32771" name="Google Shape;527;p47">
            <a:extLst>
              <a:ext uri="{FF2B5EF4-FFF2-40B4-BE49-F238E27FC236}">
                <a16:creationId xmlns:a16="http://schemas.microsoft.com/office/drawing/2014/main" id="{D831BB75-E289-BFD0-AB73-E44FEDE2B1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250" y="4270375"/>
            <a:ext cx="727075" cy="1019175"/>
          </a:xfrm>
          <a:prstGeom prst="can">
            <a:avLst>
              <a:gd name="adj" fmla="val 25011"/>
            </a:avLst>
          </a:prstGeom>
          <a:solidFill>
            <a:schemeClr val="bg2"/>
          </a:solidFill>
          <a:ln w="1905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en-US" sz="2800"/>
              <a:t>6</a:t>
            </a:r>
          </a:p>
        </p:txBody>
      </p:sp>
      <p:sp>
        <p:nvSpPr>
          <p:cNvPr id="32772" name="Google Shape;528;p47">
            <a:extLst>
              <a:ext uri="{FF2B5EF4-FFF2-40B4-BE49-F238E27FC236}">
                <a16:creationId xmlns:a16="http://schemas.microsoft.com/office/drawing/2014/main" id="{040AC8FE-C8A2-A957-02D4-B9467D35C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788" y="5532438"/>
            <a:ext cx="727075" cy="1017587"/>
          </a:xfrm>
          <a:prstGeom prst="can">
            <a:avLst>
              <a:gd name="adj" fmla="val 24972"/>
            </a:avLst>
          </a:prstGeom>
          <a:solidFill>
            <a:schemeClr val="bg2"/>
          </a:solidFill>
          <a:ln w="1905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en-US" sz="2800"/>
              <a:t>4</a:t>
            </a:r>
          </a:p>
        </p:txBody>
      </p:sp>
      <p:sp>
        <p:nvSpPr>
          <p:cNvPr id="32773" name="Google Shape;529;p47">
            <a:extLst>
              <a:ext uri="{FF2B5EF4-FFF2-40B4-BE49-F238E27FC236}">
                <a16:creationId xmlns:a16="http://schemas.microsoft.com/office/drawing/2014/main" id="{EF4EF937-2621-355E-F717-DC18DAA13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2408238"/>
            <a:ext cx="727075" cy="1017587"/>
          </a:xfrm>
          <a:prstGeom prst="can">
            <a:avLst>
              <a:gd name="adj" fmla="val 24972"/>
            </a:avLst>
          </a:prstGeom>
          <a:solidFill>
            <a:schemeClr val="bg2"/>
          </a:solidFill>
          <a:ln w="1905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en-US" sz="2800"/>
              <a:t>7</a:t>
            </a:r>
          </a:p>
        </p:txBody>
      </p:sp>
      <p:sp>
        <p:nvSpPr>
          <p:cNvPr id="32774" name="Google Shape;530;p47">
            <a:extLst>
              <a:ext uri="{FF2B5EF4-FFF2-40B4-BE49-F238E27FC236}">
                <a16:creationId xmlns:a16="http://schemas.microsoft.com/office/drawing/2014/main" id="{99620F90-3A22-D1BA-FE1F-C832A01CC4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2625" y="4075113"/>
            <a:ext cx="727075" cy="1017587"/>
          </a:xfrm>
          <a:prstGeom prst="can">
            <a:avLst>
              <a:gd name="adj" fmla="val 24972"/>
            </a:avLst>
          </a:prstGeom>
          <a:solidFill>
            <a:schemeClr val="bg2"/>
          </a:solidFill>
          <a:ln w="1905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en-US" sz="2800"/>
              <a:t>3</a:t>
            </a:r>
          </a:p>
        </p:txBody>
      </p:sp>
      <p:sp>
        <p:nvSpPr>
          <p:cNvPr id="32775" name="Google Shape;531;p47">
            <a:extLst>
              <a:ext uri="{FF2B5EF4-FFF2-40B4-BE49-F238E27FC236}">
                <a16:creationId xmlns:a16="http://schemas.microsoft.com/office/drawing/2014/main" id="{7767CD76-E663-E032-F447-182D085E5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0125" y="1562100"/>
            <a:ext cx="727075" cy="1019175"/>
          </a:xfrm>
          <a:prstGeom prst="can">
            <a:avLst>
              <a:gd name="adj" fmla="val 25011"/>
            </a:avLst>
          </a:prstGeom>
          <a:solidFill>
            <a:schemeClr val="bg2"/>
          </a:solidFill>
          <a:ln w="1905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en-US" sz="2800"/>
              <a:t>5</a:t>
            </a:r>
          </a:p>
        </p:txBody>
      </p:sp>
      <p:sp>
        <p:nvSpPr>
          <p:cNvPr id="32776" name="Google Shape;532;p47">
            <a:extLst>
              <a:ext uri="{FF2B5EF4-FFF2-40B4-BE49-F238E27FC236}">
                <a16:creationId xmlns:a16="http://schemas.microsoft.com/office/drawing/2014/main" id="{F3DE3F92-FA9C-D59C-DB28-F3A07514F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5300" y="4513263"/>
            <a:ext cx="727075" cy="1019175"/>
          </a:xfrm>
          <a:prstGeom prst="can">
            <a:avLst>
              <a:gd name="adj" fmla="val 25011"/>
            </a:avLst>
          </a:prstGeom>
          <a:solidFill>
            <a:schemeClr val="bg2"/>
          </a:solidFill>
          <a:ln w="1905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en-US" sz="2800"/>
              <a:t>2</a:t>
            </a:r>
          </a:p>
        </p:txBody>
      </p:sp>
      <p:cxnSp>
        <p:nvCxnSpPr>
          <p:cNvPr id="32777" name="Google Shape;533;p47">
            <a:extLst>
              <a:ext uri="{FF2B5EF4-FFF2-40B4-BE49-F238E27FC236}">
                <a16:creationId xmlns:a16="http://schemas.microsoft.com/office/drawing/2014/main" id="{27163959-82D1-A79B-5455-8964F578594A}"/>
              </a:ext>
            </a:extLst>
          </p:cNvPr>
          <p:cNvCxnSpPr>
            <a:cxnSpLocks noChangeShapeType="1"/>
            <a:stCxn id="32770" idx="3"/>
            <a:endCxn id="32771" idx="1"/>
          </p:cNvCxnSpPr>
          <p:nvPr/>
        </p:nvCxnSpPr>
        <p:spPr bwMode="auto">
          <a:xfrm flipH="1">
            <a:off x="1220788" y="2773363"/>
            <a:ext cx="650875" cy="1497012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78" name="Google Shape;534;p47">
            <a:extLst>
              <a:ext uri="{FF2B5EF4-FFF2-40B4-BE49-F238E27FC236}">
                <a16:creationId xmlns:a16="http://schemas.microsoft.com/office/drawing/2014/main" id="{AD8D636A-D37E-0FB8-DFD5-286F5B0B7F6B}"/>
              </a:ext>
            </a:extLst>
          </p:cNvPr>
          <p:cNvCxnSpPr>
            <a:cxnSpLocks noChangeShapeType="1"/>
            <a:stCxn id="32775" idx="2"/>
            <a:endCxn id="32770" idx="4"/>
          </p:cNvCxnSpPr>
          <p:nvPr/>
        </p:nvCxnSpPr>
        <p:spPr bwMode="auto">
          <a:xfrm flipH="1">
            <a:off x="2235200" y="2071688"/>
            <a:ext cx="2574925" cy="192087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79" name="Google Shape;535;p47">
            <a:extLst>
              <a:ext uri="{FF2B5EF4-FFF2-40B4-BE49-F238E27FC236}">
                <a16:creationId xmlns:a16="http://schemas.microsoft.com/office/drawing/2014/main" id="{0861C5C1-5FB7-4E6E-D844-DF568DBD8015}"/>
              </a:ext>
            </a:extLst>
          </p:cNvPr>
          <p:cNvCxnSpPr>
            <a:cxnSpLocks noChangeShapeType="1"/>
            <a:stCxn id="32774" idx="2"/>
          </p:cNvCxnSpPr>
          <p:nvPr/>
        </p:nvCxnSpPr>
        <p:spPr bwMode="auto">
          <a:xfrm flipH="1">
            <a:off x="1584325" y="4583113"/>
            <a:ext cx="2908300" cy="134937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80" name="Google Shape;536;p47">
            <a:extLst>
              <a:ext uri="{FF2B5EF4-FFF2-40B4-BE49-F238E27FC236}">
                <a16:creationId xmlns:a16="http://schemas.microsoft.com/office/drawing/2014/main" id="{53D12F2A-F36D-8428-8F01-DCD02F5DC1DF}"/>
              </a:ext>
            </a:extLst>
          </p:cNvPr>
          <p:cNvCxnSpPr>
            <a:cxnSpLocks noChangeShapeType="1"/>
            <a:stCxn id="32773" idx="2"/>
            <a:endCxn id="32774" idx="4"/>
          </p:cNvCxnSpPr>
          <p:nvPr/>
        </p:nvCxnSpPr>
        <p:spPr bwMode="auto">
          <a:xfrm flipH="1">
            <a:off x="5219700" y="2916238"/>
            <a:ext cx="1333500" cy="1666875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81" name="Google Shape;537;p47">
            <a:extLst>
              <a:ext uri="{FF2B5EF4-FFF2-40B4-BE49-F238E27FC236}">
                <a16:creationId xmlns:a16="http://schemas.microsoft.com/office/drawing/2014/main" id="{89F5B679-F024-7918-EE77-2FE742FCB892}"/>
              </a:ext>
            </a:extLst>
          </p:cNvPr>
          <p:cNvCxnSpPr>
            <a:cxnSpLocks noChangeShapeType="1"/>
            <a:stCxn id="32773" idx="2"/>
            <a:endCxn id="32775" idx="4"/>
          </p:cNvCxnSpPr>
          <p:nvPr/>
        </p:nvCxnSpPr>
        <p:spPr bwMode="auto">
          <a:xfrm rot="10800000">
            <a:off x="5537200" y="2071688"/>
            <a:ext cx="1016000" cy="844550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82" name="Google Shape;538;p47">
            <a:extLst>
              <a:ext uri="{FF2B5EF4-FFF2-40B4-BE49-F238E27FC236}">
                <a16:creationId xmlns:a16="http://schemas.microsoft.com/office/drawing/2014/main" id="{9029C203-33E5-A229-9AFD-BF36DE5244E8}"/>
              </a:ext>
            </a:extLst>
          </p:cNvPr>
          <p:cNvCxnSpPr>
            <a:cxnSpLocks noChangeShapeType="1"/>
            <a:stCxn id="32774" idx="3"/>
          </p:cNvCxnSpPr>
          <p:nvPr/>
        </p:nvCxnSpPr>
        <p:spPr bwMode="auto">
          <a:xfrm flipH="1">
            <a:off x="3514725" y="5092700"/>
            <a:ext cx="1341438" cy="563563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83" name="Google Shape;539;p47">
            <a:extLst>
              <a:ext uri="{FF2B5EF4-FFF2-40B4-BE49-F238E27FC236}">
                <a16:creationId xmlns:a16="http://schemas.microsoft.com/office/drawing/2014/main" id="{0FBD83DC-16F9-8196-8EEF-CFE2A2E0E695}"/>
              </a:ext>
            </a:extLst>
          </p:cNvPr>
          <p:cNvCxnSpPr>
            <a:cxnSpLocks noChangeShapeType="1"/>
            <a:stCxn id="32776" idx="1"/>
          </p:cNvCxnSpPr>
          <p:nvPr/>
        </p:nvCxnSpPr>
        <p:spPr bwMode="auto">
          <a:xfrm rot="10800000">
            <a:off x="6956425" y="3425825"/>
            <a:ext cx="252413" cy="1087438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84" name="Google Shape;540;p47">
            <a:extLst>
              <a:ext uri="{FF2B5EF4-FFF2-40B4-BE49-F238E27FC236}">
                <a16:creationId xmlns:a16="http://schemas.microsoft.com/office/drawing/2014/main" id="{44564530-D218-7753-130E-3C3C342E8B8C}"/>
              </a:ext>
            </a:extLst>
          </p:cNvPr>
          <p:cNvCxnSpPr>
            <a:cxnSpLocks noChangeShapeType="1"/>
            <a:stCxn id="32776" idx="2"/>
            <a:endCxn id="32772" idx="4"/>
          </p:cNvCxnSpPr>
          <p:nvPr/>
        </p:nvCxnSpPr>
        <p:spPr bwMode="auto">
          <a:xfrm flipH="1">
            <a:off x="3598863" y="5022850"/>
            <a:ext cx="3246437" cy="1019175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85" name="Google Shape;541;p47">
            <a:extLst>
              <a:ext uri="{FF2B5EF4-FFF2-40B4-BE49-F238E27FC236}">
                <a16:creationId xmlns:a16="http://schemas.microsoft.com/office/drawing/2014/main" id="{84CFAC83-E201-609C-D0A9-02099E2C0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7650" y="2914650"/>
            <a:ext cx="727075" cy="1017588"/>
          </a:xfrm>
          <a:prstGeom prst="can">
            <a:avLst>
              <a:gd name="adj" fmla="val 24972"/>
            </a:avLst>
          </a:prstGeom>
          <a:solidFill>
            <a:srgbClr val="CCCCCC"/>
          </a:solidFill>
          <a:ln w="1905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en-US" sz="2800"/>
              <a:t>8</a:t>
            </a:r>
          </a:p>
        </p:txBody>
      </p:sp>
      <p:cxnSp>
        <p:nvCxnSpPr>
          <p:cNvPr id="32786" name="Google Shape;542;p47">
            <a:extLst>
              <a:ext uri="{FF2B5EF4-FFF2-40B4-BE49-F238E27FC236}">
                <a16:creationId xmlns:a16="http://schemas.microsoft.com/office/drawing/2014/main" id="{56EDB65C-6955-5A97-F11A-0A306C4B9FB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71700" y="2773363"/>
            <a:ext cx="644525" cy="649287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87" name="Google Shape;543;p47">
            <a:extLst>
              <a:ext uri="{FF2B5EF4-FFF2-40B4-BE49-F238E27FC236}">
                <a16:creationId xmlns:a16="http://schemas.microsoft.com/office/drawing/2014/main" id="{72E58B04-4459-719E-D9BB-37B4D33EE3E4}"/>
              </a:ext>
            </a:extLst>
          </p:cNvPr>
          <p:cNvCxnSpPr>
            <a:cxnSpLocks noChangeShapeType="1"/>
            <a:stCxn id="32785" idx="3"/>
          </p:cNvCxnSpPr>
          <p:nvPr/>
        </p:nvCxnSpPr>
        <p:spPr bwMode="auto">
          <a:xfrm flipH="1">
            <a:off x="1573213" y="3932238"/>
            <a:ext cx="1577975" cy="520700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88" name="Google Shape;544;p47">
            <a:extLst>
              <a:ext uri="{FF2B5EF4-FFF2-40B4-BE49-F238E27FC236}">
                <a16:creationId xmlns:a16="http://schemas.microsoft.com/office/drawing/2014/main" id="{9E4152F1-4EA1-6DEC-CCBF-3A24D64D1123}"/>
              </a:ext>
            </a:extLst>
          </p:cNvPr>
          <p:cNvCxnSpPr>
            <a:cxnSpLocks noChangeShapeType="1"/>
            <a:stCxn id="32775" idx="3"/>
            <a:endCxn id="32785" idx="4"/>
          </p:cNvCxnSpPr>
          <p:nvPr/>
        </p:nvCxnSpPr>
        <p:spPr bwMode="auto">
          <a:xfrm flipH="1">
            <a:off x="3514725" y="2581275"/>
            <a:ext cx="1658938" cy="842963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5" name="Google Shape;545;p47">
            <a:extLst>
              <a:ext uri="{FF2B5EF4-FFF2-40B4-BE49-F238E27FC236}">
                <a16:creationId xmlns:a16="http://schemas.microsoft.com/office/drawing/2014/main" id="{DF5C7B8D-EA61-C6ED-6407-E85605E16C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1188" y="4205288"/>
            <a:ext cx="1255712" cy="11430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FFFF00"/>
          </a:solidFill>
          <a:ln w="1905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800"/>
              <a:t>New tx!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800"/>
              <a:t>A→B</a:t>
            </a:r>
          </a:p>
        </p:txBody>
      </p:sp>
      <p:sp>
        <p:nvSpPr>
          <p:cNvPr id="546" name="Google Shape;546;p47">
            <a:extLst>
              <a:ext uri="{FF2B5EF4-FFF2-40B4-BE49-F238E27FC236}">
                <a16:creationId xmlns:a16="http://schemas.microsoft.com/office/drawing/2014/main" id="{D8FD165D-B73B-AB68-9332-A5EA4DA7B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688" y="6286500"/>
            <a:ext cx="547687" cy="192088"/>
          </a:xfrm>
          <a:prstGeom prst="rect">
            <a:avLst/>
          </a:pr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200">
                <a:solidFill>
                  <a:srgbClr val="000000"/>
                </a:solidFill>
                <a:latin typeface="Courier New" panose="02070309020205020404" pitchFamily="49" charset="0"/>
                <a:sym typeface="Courier New" panose="02070309020205020404" pitchFamily="49" charset="0"/>
              </a:rPr>
              <a:t>A→B</a:t>
            </a:r>
            <a:endParaRPr lang="fr-FR" altLang="en-US" sz="1200">
              <a:latin typeface="Courier New" panose="02070309020205020404" pitchFamily="49" charset="0"/>
              <a:sym typeface="Courier New" panose="02070309020205020404" pitchFamily="49" charset="0"/>
            </a:endParaRPr>
          </a:p>
        </p:txBody>
      </p:sp>
      <p:sp>
        <p:nvSpPr>
          <p:cNvPr id="547" name="Google Shape;547;p47">
            <a:extLst>
              <a:ext uri="{FF2B5EF4-FFF2-40B4-BE49-F238E27FC236}">
                <a16:creationId xmlns:a16="http://schemas.microsoft.com/office/drawing/2014/main" id="{D8353179-68A4-0A97-EED1-EB2ECF8FB1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3113" y="4832350"/>
            <a:ext cx="546100" cy="190500"/>
          </a:xfrm>
          <a:prstGeom prst="rect">
            <a:avLst/>
          </a:pr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200">
                <a:solidFill>
                  <a:srgbClr val="000000"/>
                </a:solidFill>
                <a:latin typeface="Courier New" panose="02070309020205020404" pitchFamily="49" charset="0"/>
                <a:sym typeface="Courier New" panose="02070309020205020404" pitchFamily="49" charset="0"/>
              </a:rPr>
              <a:t>A→B</a:t>
            </a:r>
            <a:endParaRPr lang="fr-FR" altLang="en-US" sz="1200">
              <a:latin typeface="Courier New" panose="02070309020205020404" pitchFamily="49" charset="0"/>
              <a:sym typeface="Courier New" panose="02070309020205020404" pitchFamily="49" charset="0"/>
            </a:endParaRPr>
          </a:p>
        </p:txBody>
      </p:sp>
      <p:sp>
        <p:nvSpPr>
          <p:cNvPr id="548" name="Google Shape;548;p47">
            <a:extLst>
              <a:ext uri="{FF2B5EF4-FFF2-40B4-BE49-F238E27FC236}">
                <a16:creationId xmlns:a16="http://schemas.microsoft.com/office/drawing/2014/main" id="{27C6B916-E340-638A-A218-1A9C4ACC49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5788" y="5278438"/>
            <a:ext cx="546100" cy="192087"/>
          </a:xfrm>
          <a:prstGeom prst="rect">
            <a:avLst/>
          </a:pr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200">
                <a:solidFill>
                  <a:srgbClr val="000000"/>
                </a:solidFill>
                <a:latin typeface="Courier New" panose="02070309020205020404" pitchFamily="49" charset="0"/>
                <a:sym typeface="Courier New" panose="02070309020205020404" pitchFamily="49" charset="0"/>
              </a:rPr>
              <a:t>A→B</a:t>
            </a:r>
            <a:endParaRPr lang="fr-FR" altLang="en-US" sz="1200">
              <a:latin typeface="Courier New" panose="02070309020205020404" pitchFamily="49" charset="0"/>
              <a:sym typeface="Courier New" panose="02070309020205020404" pitchFamily="49" charset="0"/>
            </a:endParaRPr>
          </a:p>
        </p:txBody>
      </p:sp>
      <p:sp>
        <p:nvSpPr>
          <p:cNvPr id="549" name="Google Shape;549;p47">
            <a:extLst>
              <a:ext uri="{FF2B5EF4-FFF2-40B4-BE49-F238E27FC236}">
                <a16:creationId xmlns:a16="http://schemas.microsoft.com/office/drawing/2014/main" id="{360B92C7-1F59-8333-C98D-686E848374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9488" y="5022850"/>
            <a:ext cx="546100" cy="192088"/>
          </a:xfrm>
          <a:prstGeom prst="rect">
            <a:avLst/>
          </a:pr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200">
                <a:solidFill>
                  <a:srgbClr val="000000"/>
                </a:solidFill>
                <a:latin typeface="Courier New" panose="02070309020205020404" pitchFamily="49" charset="0"/>
                <a:sym typeface="Courier New" panose="02070309020205020404" pitchFamily="49" charset="0"/>
              </a:rPr>
              <a:t>A→B</a:t>
            </a:r>
            <a:endParaRPr lang="fr-FR" altLang="en-US" sz="1200">
              <a:latin typeface="Courier New" panose="02070309020205020404" pitchFamily="49" charset="0"/>
              <a:sym typeface="Courier New" panose="02070309020205020404" pitchFamily="49" charset="0"/>
            </a:endParaRPr>
          </a:p>
        </p:txBody>
      </p:sp>
      <p:sp>
        <p:nvSpPr>
          <p:cNvPr id="550" name="Google Shape;550;p47">
            <a:extLst>
              <a:ext uri="{FF2B5EF4-FFF2-40B4-BE49-F238E27FC236}">
                <a16:creationId xmlns:a16="http://schemas.microsoft.com/office/drawing/2014/main" id="{89A09885-B35A-DFB8-9984-930CFAF5B5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7488" y="5532438"/>
            <a:ext cx="642937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800">
                <a:solidFill>
                  <a:srgbClr val="000000"/>
                </a:solidFill>
                <a:latin typeface="Courier New" panose="02070309020205020404" pitchFamily="49" charset="0"/>
                <a:sym typeface="Courier New" panose="02070309020205020404" pitchFamily="49" charset="0"/>
              </a:rPr>
              <a:t>A→B</a:t>
            </a:r>
            <a:endParaRPr lang="fr-FR" altLang="en-US" sz="1800">
              <a:latin typeface="Courier New" panose="02070309020205020404" pitchFamily="49" charset="0"/>
              <a:sym typeface="Courier New" panose="02070309020205020404" pitchFamily="49" charset="0"/>
            </a:endParaRPr>
          </a:p>
        </p:txBody>
      </p:sp>
      <p:sp>
        <p:nvSpPr>
          <p:cNvPr id="551" name="Google Shape;551;p47">
            <a:extLst>
              <a:ext uri="{FF2B5EF4-FFF2-40B4-BE49-F238E27FC236}">
                <a16:creationId xmlns:a16="http://schemas.microsoft.com/office/drawing/2014/main" id="{32FBC173-6E0C-B1CD-4EC4-B49E37EED9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3588" y="3783013"/>
            <a:ext cx="642937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800">
                <a:solidFill>
                  <a:srgbClr val="000000"/>
                </a:solidFill>
                <a:latin typeface="Courier New" panose="02070309020205020404" pitchFamily="49" charset="0"/>
                <a:sym typeface="Courier New" panose="02070309020205020404" pitchFamily="49" charset="0"/>
              </a:rPr>
              <a:t>A→B</a:t>
            </a:r>
            <a:endParaRPr lang="fr-FR" altLang="en-US" sz="1800">
              <a:latin typeface="Courier New" panose="02070309020205020404" pitchFamily="49" charset="0"/>
              <a:sym typeface="Courier New" panose="02070309020205020404" pitchFamily="49" charset="0"/>
            </a:endParaRPr>
          </a:p>
        </p:txBody>
      </p:sp>
      <p:sp>
        <p:nvSpPr>
          <p:cNvPr id="552" name="Google Shape;552;p47">
            <a:extLst>
              <a:ext uri="{FF2B5EF4-FFF2-40B4-BE49-F238E27FC236}">
                <a16:creationId xmlns:a16="http://schemas.microsoft.com/office/drawing/2014/main" id="{F80FB833-BA27-9371-8FF8-FF1C7E61F4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0988" y="5481638"/>
            <a:ext cx="644525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800">
                <a:solidFill>
                  <a:srgbClr val="000000"/>
                </a:solidFill>
                <a:latin typeface="Courier New" panose="02070309020205020404" pitchFamily="49" charset="0"/>
                <a:sym typeface="Courier New" panose="02070309020205020404" pitchFamily="49" charset="0"/>
              </a:rPr>
              <a:t>A→B</a:t>
            </a:r>
            <a:endParaRPr lang="fr-FR" altLang="en-US" sz="1800">
              <a:latin typeface="Courier New" panose="02070309020205020404" pitchFamily="49" charset="0"/>
              <a:sym typeface="Courier New" panose="02070309020205020404" pitchFamily="49" charset="0"/>
            </a:endParaRPr>
          </a:p>
        </p:txBody>
      </p:sp>
      <p:sp>
        <p:nvSpPr>
          <p:cNvPr id="553" name="Google Shape;553;p47">
            <a:extLst>
              <a:ext uri="{FF2B5EF4-FFF2-40B4-BE49-F238E27FC236}">
                <a16:creationId xmlns:a16="http://schemas.microsoft.com/office/drawing/2014/main" id="{D05B77B2-3AB0-0B42-EF0C-1CAED154B0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4900" y="4332288"/>
            <a:ext cx="644525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800">
                <a:solidFill>
                  <a:srgbClr val="000000"/>
                </a:solidFill>
                <a:latin typeface="Courier New" panose="02070309020205020404" pitchFamily="49" charset="0"/>
                <a:sym typeface="Courier New" panose="02070309020205020404" pitchFamily="49" charset="0"/>
              </a:rPr>
              <a:t>A→B</a:t>
            </a:r>
            <a:endParaRPr lang="fr-FR" altLang="en-US" sz="1800">
              <a:latin typeface="Courier New" panose="02070309020205020404" pitchFamily="49" charset="0"/>
              <a:sym typeface="Courier New" panose="02070309020205020404" pitchFamily="49" charset="0"/>
            </a:endParaRPr>
          </a:p>
        </p:txBody>
      </p:sp>
      <p:sp>
        <p:nvSpPr>
          <p:cNvPr id="554" name="Google Shape;554;p47">
            <a:extLst>
              <a:ext uri="{FF2B5EF4-FFF2-40B4-BE49-F238E27FC236}">
                <a16:creationId xmlns:a16="http://schemas.microsoft.com/office/drawing/2014/main" id="{653FE840-A746-725C-3A67-68B35BADFF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1363" y="3716338"/>
            <a:ext cx="644525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800">
                <a:solidFill>
                  <a:srgbClr val="000000"/>
                </a:solidFill>
                <a:latin typeface="Courier New" panose="02070309020205020404" pitchFamily="49" charset="0"/>
                <a:sym typeface="Courier New" panose="02070309020205020404" pitchFamily="49" charset="0"/>
              </a:rPr>
              <a:t>A→B</a:t>
            </a:r>
            <a:endParaRPr lang="fr-FR" altLang="en-US" sz="1800">
              <a:latin typeface="Courier New" panose="02070309020205020404" pitchFamily="49" charset="0"/>
              <a:sym typeface="Courier New" panose="02070309020205020404" pitchFamily="49" charset="0"/>
            </a:endParaRPr>
          </a:p>
        </p:txBody>
      </p:sp>
      <p:sp>
        <p:nvSpPr>
          <p:cNvPr id="555" name="Google Shape;555;p47">
            <a:extLst>
              <a:ext uri="{FF2B5EF4-FFF2-40B4-BE49-F238E27FC236}">
                <a16:creationId xmlns:a16="http://schemas.microsoft.com/office/drawing/2014/main" id="{778F927E-CDF3-D472-C371-7F31E2BF1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3688" y="3152775"/>
            <a:ext cx="546100" cy="192088"/>
          </a:xfrm>
          <a:prstGeom prst="rect">
            <a:avLst/>
          </a:pr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200">
                <a:solidFill>
                  <a:srgbClr val="000000"/>
                </a:solidFill>
                <a:latin typeface="Courier New" panose="02070309020205020404" pitchFamily="49" charset="0"/>
                <a:sym typeface="Courier New" panose="02070309020205020404" pitchFamily="49" charset="0"/>
              </a:rPr>
              <a:t>A→B</a:t>
            </a:r>
            <a:endParaRPr lang="fr-FR" altLang="en-US" sz="1200">
              <a:latin typeface="Courier New" panose="02070309020205020404" pitchFamily="49" charset="0"/>
              <a:sym typeface="Courier New" panose="02070309020205020404" pitchFamily="49" charset="0"/>
            </a:endParaRPr>
          </a:p>
        </p:txBody>
      </p:sp>
      <p:sp>
        <p:nvSpPr>
          <p:cNvPr id="556" name="Google Shape;556;p47">
            <a:extLst>
              <a:ext uri="{FF2B5EF4-FFF2-40B4-BE49-F238E27FC236}">
                <a16:creationId xmlns:a16="http://schemas.microsoft.com/office/drawing/2014/main" id="{328A2168-3B2D-4FC6-8128-F9A6301FE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0100" y="1317625"/>
            <a:ext cx="1577975" cy="11430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FFFF00"/>
          </a:solidFill>
          <a:ln w="1905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800"/>
              <a:t>Already heard that!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2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ecture6 (Number System)">
  <a:themeElements>
    <a:clrScheme name="Lecture6 (Number System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ecture6 (Number System)">
      <a:majorFont>
        <a:latin typeface="Trebuchet MS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Lecture6 (Number System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6 (Number System)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6 (Number System)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6 (Number System)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6 (Number System)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6 (Number System)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6 (Number System)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6 (Number System)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6 (Number System)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6 (Number System)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6 (Number System)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6 (Number System)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29345</TotalTime>
  <Words>1174</Words>
  <Application>Microsoft Office PowerPoint</Application>
  <PresentationFormat>On-screen Show (4:3)</PresentationFormat>
  <Paragraphs>265</Paragraphs>
  <Slides>30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Courier New</vt:lpstr>
      <vt:lpstr>Gill Sans MT</vt:lpstr>
      <vt:lpstr>Trebuchet MS</vt:lpstr>
      <vt:lpstr>Wingdings</vt:lpstr>
      <vt:lpstr>Lecture6 (Number System)</vt:lpstr>
      <vt:lpstr>1_Simple Light</vt:lpstr>
      <vt:lpstr>Lecture 10  Bitcoin blocks and P2P Network</vt:lpstr>
      <vt:lpstr>The real deal: a Bitcoin block</vt:lpstr>
      <vt:lpstr>The real deal: a Bitcoin block header</vt:lpstr>
      <vt:lpstr>The real deal: coinbase transaction</vt:lpstr>
      <vt:lpstr>See for yourself!</vt:lpstr>
      <vt:lpstr>PowerPoint Presentation</vt:lpstr>
      <vt:lpstr>Bitcoin P2P network</vt:lpstr>
      <vt:lpstr>Joining the Bitcoin P2P network</vt:lpstr>
      <vt:lpstr>Transaction propagation (flooding)</vt:lpstr>
      <vt:lpstr>Should I relay a proposed transaction?</vt:lpstr>
      <vt:lpstr>Nodes may differ on transaction pool </vt:lpstr>
      <vt:lpstr>Race conditions</vt:lpstr>
      <vt:lpstr>Block propagation nearly identical</vt:lpstr>
      <vt:lpstr>How big is the network?</vt:lpstr>
      <vt:lpstr>How big is the network?</vt:lpstr>
      <vt:lpstr>Fully-validating nodes</vt:lpstr>
      <vt:lpstr>Storage costs</vt:lpstr>
      <vt:lpstr>Thin/SPV clients (not fully-validating)</vt:lpstr>
      <vt:lpstr>Software diversity</vt:lpstr>
      <vt:lpstr>PowerPoint Presentation</vt:lpstr>
      <vt:lpstr>Hard-coded limits in Bitcoin</vt:lpstr>
      <vt:lpstr>Throughput limits in Bitcoin</vt:lpstr>
      <vt:lpstr>Cryptographic limits in Bitcoin</vt:lpstr>
      <vt:lpstr>“Hard-forking” changes to Bitcoin</vt:lpstr>
      <vt:lpstr>Hard forks</vt:lpstr>
      <vt:lpstr>PowerPoint Presentation</vt:lpstr>
      <vt:lpstr>Hard-Forks</vt:lpstr>
      <vt:lpstr>Bitcoin Cash</vt:lpstr>
      <vt:lpstr>Soft forks</vt:lpstr>
      <vt:lpstr>Do not distribute ...</vt:lpstr>
    </vt:vector>
  </TitlesOfParts>
  <Manager/>
  <Company> 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Ehtesham Zahoor</dc:creator>
  <cp:keywords/>
  <dc:description/>
  <cp:lastModifiedBy>Asif Muhammad</cp:lastModifiedBy>
  <cp:revision>763</cp:revision>
  <dcterms:created xsi:type="dcterms:W3CDTF">2006-05-16T22:38:36Z</dcterms:created>
  <dcterms:modified xsi:type="dcterms:W3CDTF">2023-10-16T09:37:09Z</dcterms:modified>
  <cp:category/>
</cp:coreProperties>
</file>